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703" r:id="rId2"/>
    <p:sldId id="647" r:id="rId3"/>
    <p:sldId id="708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701" r:id="rId13"/>
    <p:sldId id="707" r:id="rId14"/>
    <p:sldId id="266" r:id="rId15"/>
    <p:sldId id="706" r:id="rId16"/>
    <p:sldId id="705" r:id="rId17"/>
    <p:sldId id="267" r:id="rId18"/>
    <p:sldId id="268" r:id="rId19"/>
    <p:sldId id="269" r:id="rId20"/>
    <p:sldId id="270" r:id="rId21"/>
    <p:sldId id="673" r:id="rId22"/>
    <p:sldId id="700" r:id="rId23"/>
    <p:sldId id="699" r:id="rId24"/>
    <p:sldId id="698" r:id="rId25"/>
    <p:sldId id="697" r:id="rId26"/>
    <p:sldId id="376" r:id="rId27"/>
    <p:sldId id="378" r:id="rId28"/>
    <p:sldId id="702" r:id="rId29"/>
    <p:sldId id="646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205"/>
    <p:restoredTop sz="96197"/>
  </p:normalViewPr>
  <p:slideViewPr>
    <p:cSldViewPr snapToGrid="0" snapToObjects="1">
      <p:cViewPr varScale="1">
        <p:scale>
          <a:sx n="72" d="100"/>
          <a:sy n="72" d="100"/>
        </p:scale>
        <p:origin x="208" y="1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F768A4-E428-CF45-A1FE-8E6DCFC7C76D}" type="datetimeFigureOut">
              <a:rPr lang="en-US" smtClean="0"/>
              <a:t>8/3/22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024F7-375A-C544-8BC3-569987D18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578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Number Placeholder 6">
            <a:extLst>
              <a:ext uri="{FF2B5EF4-FFF2-40B4-BE49-F238E27FC236}">
                <a16:creationId xmlns:a16="http://schemas.microsoft.com/office/drawing/2014/main" id="{100B5073-71FB-9F4F-9161-F73FBD8A1F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8963" y="9555163"/>
            <a:ext cx="3373437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 sz="200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r" eaLnBrk="1"/>
            <a:fld id="{4654906B-BE73-184E-A8B9-6878C20E484E}" type="slidenum">
              <a:rPr lang="en-US" altLang="en-US" sz="1400">
                <a:latin typeface="Times New Roman" panose="02020603050405020304" pitchFamily="18" charset="0"/>
                <a:ea typeface="Arial Unicode MS" panose="020B0604020202020204" pitchFamily="34" charset="-128"/>
                <a:cs typeface="Tahoma" panose="020B0604030504040204" pitchFamily="34" charset="0"/>
              </a:rPr>
              <a:pPr algn="r" eaLnBrk="1"/>
              <a:t>26</a:t>
            </a:fld>
            <a:endParaRPr lang="en-US" altLang="en-US" sz="1400">
              <a:latin typeface="Times New Roman" panose="02020603050405020304" pitchFamily="18" charset="0"/>
              <a:ea typeface="Arial Unicode MS" panose="020B0604020202020204" pitchFamily="34" charset="-128"/>
              <a:cs typeface="Tahoma" panose="020B0604030504040204" pitchFamily="34" charset="0"/>
            </a:endParaRPr>
          </a:p>
        </p:txBody>
      </p:sp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F7A71197-6C12-374D-B594-71C3300A798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533400" y="763588"/>
            <a:ext cx="6705600" cy="3771900"/>
          </a:xfrm>
          <a:solidFill>
            <a:srgbClr val="4472C4"/>
          </a:solidFill>
          <a:ln w="25402">
            <a:solidFill>
              <a:srgbClr val="2F528F"/>
            </a:solidFill>
            <a:miter lim="800000"/>
            <a:headEnd/>
            <a:tailEnd/>
          </a:ln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82C77D6E-6C70-9B44-AFE3-07D86D813EF5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>
            <a:prstTxWarp prst="textNoShape">
              <a:avLst/>
            </a:prstTxWarp>
          </a:bodyPr>
          <a:lstStyle/>
          <a:p>
            <a:pPr eaLnBrk="1"/>
            <a:endParaRPr altLang="en-US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677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Number Placeholder 6">
            <a:extLst>
              <a:ext uri="{FF2B5EF4-FFF2-40B4-BE49-F238E27FC236}">
                <a16:creationId xmlns:a16="http://schemas.microsoft.com/office/drawing/2014/main" id="{56D0567C-6F42-254C-B0DE-1D4DA9AFD4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8963" y="9555163"/>
            <a:ext cx="3373437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 sz="200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r" eaLnBrk="1"/>
            <a:fld id="{E5B30309-566A-9B4C-AE25-37149666B4EB}" type="slidenum">
              <a:rPr lang="en-US" altLang="en-US" sz="1400">
                <a:latin typeface="Times New Roman" panose="02020603050405020304" pitchFamily="18" charset="0"/>
                <a:ea typeface="Arial Unicode MS" panose="020B0604020202020204" pitchFamily="34" charset="-128"/>
                <a:cs typeface="Tahoma" panose="020B0604030504040204" pitchFamily="34" charset="0"/>
              </a:rPr>
              <a:pPr algn="r" eaLnBrk="1"/>
              <a:t>27</a:t>
            </a:fld>
            <a:endParaRPr lang="en-US" altLang="en-US" sz="1400">
              <a:latin typeface="Times New Roman" panose="02020603050405020304" pitchFamily="18" charset="0"/>
              <a:ea typeface="Arial Unicode MS" panose="020B0604020202020204" pitchFamily="34" charset="-128"/>
              <a:cs typeface="Tahoma" panose="020B0604030504040204" pitchFamily="34" charset="0"/>
            </a:endParaRPr>
          </a:p>
        </p:txBody>
      </p:sp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C0BC31B3-F149-DD46-98F3-C4C215FAC8A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533400" y="763588"/>
            <a:ext cx="6705600" cy="3771900"/>
          </a:xfrm>
          <a:solidFill>
            <a:srgbClr val="4472C4"/>
          </a:solidFill>
          <a:ln w="25402">
            <a:solidFill>
              <a:srgbClr val="2F528F"/>
            </a:solidFill>
            <a:miter lim="800000"/>
            <a:headEnd/>
            <a:tailEnd/>
          </a:ln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5C43D1FD-1C34-9544-9889-6359AEB968DA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>
            <a:prstTxWarp prst="textNoShape">
              <a:avLst/>
            </a:prstTxWarp>
          </a:bodyPr>
          <a:lstStyle/>
          <a:p>
            <a:pPr eaLnBrk="1"/>
            <a:endParaRPr altLang="en-US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3616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F7ACC8-7988-1A48-AABD-E81801179F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33A105-9CB1-2846-99D1-8FE5C6A427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28DED0-01B0-244A-9CAB-7DBF4B6A6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DF6D5-128D-2F4F-9957-ACFE9B851E7B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C6FF87-8002-1B45-B4A0-FBCEDAE84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143DA3-20F7-1A4B-B312-5938E65A2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0F6E-01FB-0A45-95C6-2C571306D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115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24D1F3-7D96-B943-AB5C-780FEB228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824F6B-6F55-4147-95A8-DC8E9E40F3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A0B1E4-DF57-5A47-A587-4721F5A09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DF6D5-128D-2F4F-9957-ACFE9B851E7B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4ED943-B7BC-2E44-997A-A19F22C9A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3A50B-826F-B140-A6FC-66F49070F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0F6E-01FB-0A45-95C6-2C571306D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59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291BCE-E94A-7D45-A77E-24C8855383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B00330-F40D-3447-81BB-56A7B5221E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15D612-9626-E04A-B082-E0923F028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DF6D5-128D-2F4F-9957-ACFE9B851E7B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0E4ECA-C8B4-0B4C-A55D-9D3EB8EF4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3B802C-F04C-104E-8426-82572374D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0F6E-01FB-0A45-95C6-2C571306D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195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13333-B8BC-E544-BAC3-574BC9380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A3DE16-5842-DB49-9E71-44B87D1EC7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B2313F-02EF-2E4B-A152-FBBB40B94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DF6D5-128D-2F4F-9957-ACFE9B851E7B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CFC8F0-8887-4B4F-9700-3133F6A0D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35464D-6086-ED4F-8427-74C46121C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0F6E-01FB-0A45-95C6-2C571306D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357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EEF17-1EDB-7043-B71D-81A6EB86D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126F68-4D57-EB47-9C56-B9FB499B41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5804EA-F483-B645-9284-04FB8FDF7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DF6D5-128D-2F4F-9957-ACFE9B851E7B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A0A003-83D1-3E46-8F0B-F6979FA1A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EEE80C-AA4A-E142-8E15-FC9DF34BF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0F6E-01FB-0A45-95C6-2C571306D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422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6BAA3-147B-5544-9F0B-992B4194D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DE81B5-5F85-454C-86E2-E3786690E2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F6FEB4-7274-514B-9234-5975B00D8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260409-0B6F-0F43-A33F-B1F6D32EE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DF6D5-128D-2F4F-9957-ACFE9B851E7B}" type="datetimeFigureOut">
              <a:rPr lang="en-US" smtClean="0"/>
              <a:t>8/3/22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41AFD6-6FF8-C747-A2A7-599B50235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96C2BC-8308-CA41-9E8F-7475266D2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0F6E-01FB-0A45-95C6-2C571306D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711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F0183-85D2-6E4B-877D-0C4A2AB12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959DAF-9A28-6F4A-BD07-76B8432658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0DAA32-DAE9-4A48-B7A3-743C487945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FDB876-955B-B247-9324-A4B2847638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45D3B0-10A5-5D45-B8B9-3E5EBBFB05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0CDA4C-6E42-934A-BAFE-102D6010E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DF6D5-128D-2F4F-9957-ACFE9B851E7B}" type="datetimeFigureOut">
              <a:rPr lang="en-US" smtClean="0"/>
              <a:t>8/3/22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5D31BC-7FF7-3D45-9E14-EEE150293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454932B-4512-2E46-AA5D-90420B378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0F6E-01FB-0A45-95C6-2C571306D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41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8669A-2CF7-B842-88DA-85D14387C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0FAAFF-3124-C04C-96C7-7D112A334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DF6D5-128D-2F4F-9957-ACFE9B851E7B}" type="datetimeFigureOut">
              <a:rPr lang="en-US" smtClean="0"/>
              <a:t>8/3/22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0551D3-6B7F-9F4C-8C58-DFE53DF68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47C158-4504-3243-BFAA-B285EF087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0F6E-01FB-0A45-95C6-2C571306D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81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371567-4BF3-D149-A147-CFBAF00A5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DF6D5-128D-2F4F-9957-ACFE9B851E7B}" type="datetimeFigureOut">
              <a:rPr lang="en-US" smtClean="0"/>
              <a:t>8/3/22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246351-A3AE-4447-A8C1-FAEFD4591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FA0693-5336-5043-B0F0-5E405A0B8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0F6E-01FB-0A45-95C6-2C571306D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053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153BB-A657-854F-94BA-C87C0017D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7389A-23FC-CF49-86C9-122FAA9182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6BC2E2-DD77-5745-9F51-F693151378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716749-0F88-7043-9A40-418BE0810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DF6D5-128D-2F4F-9957-ACFE9B851E7B}" type="datetimeFigureOut">
              <a:rPr lang="en-US" smtClean="0"/>
              <a:t>8/3/22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554F55-80DD-A447-9C28-D7B6F8326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18E8E5-54E5-5E4B-9AD0-168E3C031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0F6E-01FB-0A45-95C6-2C571306D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690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1A6B-6378-034A-B56D-5C4FA2787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201B7D-9680-AD43-9118-7B4DFF5E31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5E77F1-4431-5946-AC45-19DF0CF1EF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DF29A3-CD01-474D-B521-947BC35E7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DF6D5-128D-2F4F-9957-ACFE9B851E7B}" type="datetimeFigureOut">
              <a:rPr lang="en-US" smtClean="0"/>
              <a:t>8/3/22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3643EB-DE3A-1A40-9F3D-C4BFB844E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74B767-4B90-C74F-AA21-5286384AC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0F6E-01FB-0A45-95C6-2C571306D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689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9BA427-21DD-BB48-9A24-8622444A7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4B7EB7-45BE-A14E-B2FE-27C2DABF33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6A0376-8AB8-B64A-A204-AF6E00ED9C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EDF6D5-128D-2F4F-9957-ACFE9B851E7B}" type="datetimeFigureOut">
              <a:rPr lang="en-US" smtClean="0"/>
              <a:t>8/3/22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18F835-69BB-D849-A2A4-B44A6E4FCE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055536-142E-CB4C-8F9C-2C05DDAD26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E0F6E-01FB-0A45-95C6-2C571306D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126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mailto:megan@devotedcreations.com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E2615-6557-3C4B-914D-E61A8AE2E2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29673"/>
            <a:ext cx="9144000" cy="2387600"/>
          </a:xfrm>
        </p:spPr>
        <p:txBody>
          <a:bodyPr anchor="ctr">
            <a:normAutofit fontScale="90000"/>
          </a:bodyPr>
          <a:lstStyle/>
          <a:p>
            <a:r>
              <a:rPr lang="en-US" sz="16600" dirty="0">
                <a:solidFill>
                  <a:srgbClr val="FF40FF"/>
                </a:solidFill>
                <a:latin typeface="Rastanty Cortez" panose="02000506000000020003" pitchFamily="2" charset="77"/>
              </a:rPr>
              <a:t>Understanding Lotion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0236BD-05D6-9744-B0B7-A1D2BAC0C1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3237" y="3429000"/>
            <a:ext cx="6594763" cy="1655762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Bodoni 72 Book" pitchFamily="2" charset="0"/>
              </a:rPr>
              <a:t>NEW HIRE TRAINING SERIES</a:t>
            </a:r>
          </a:p>
          <a:p>
            <a:r>
              <a:rPr lang="en-US" dirty="0">
                <a:latin typeface="Bodoni 72 Book" pitchFamily="2" charset="0"/>
              </a:rPr>
              <a:t>PART 2</a:t>
            </a:r>
          </a:p>
          <a:p>
            <a:r>
              <a:rPr lang="en-US" dirty="0">
                <a:latin typeface="Bodoni 72 Book" pitchFamily="2" charset="0"/>
              </a:rPr>
              <a:t>DEVOTED CREATIONS</a:t>
            </a:r>
          </a:p>
          <a:p>
            <a:r>
              <a:rPr lang="en-US" dirty="0">
                <a:latin typeface="Bodoni 72 Book" pitchFamily="2" charset="0"/>
              </a:rPr>
              <a:t>MEGAN RACINE | NATIONAL SALES TRAINER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540C31C6-56B0-6748-8167-A743E51244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814" y="3117273"/>
            <a:ext cx="2550042" cy="2550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083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071DDBA4-C350-574E-A59B-4D5A46C771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A92705-B91F-C444-B108-D0825D35D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Skin Type 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4FF563-8158-684F-B5C6-F15B7A077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You have dark skin, dark eyes and naturally black hair</a:t>
            </a:r>
          </a:p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Skin won’t burn and only gets darker in the sun, and you won’t freckle with exposure</a:t>
            </a:r>
          </a:p>
          <a:p>
            <a:endParaRPr lang="en-US" dirty="0">
              <a:latin typeface="Bodoni 72 Book" pitchFamily="2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3E97D6F-6198-2344-A97B-7ED34C2B66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22" t="24284"/>
          <a:stretch/>
        </p:blipFill>
        <p:spPr bwMode="auto">
          <a:xfrm>
            <a:off x="7163345" y="778669"/>
            <a:ext cx="2572657" cy="495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4710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CC388D1-659D-D640-B81E-55B0D08F1D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286393-01DA-7D4E-9577-DB1269104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Why is this important?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BEF663-1E8F-814A-84B5-A816042FE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As the professional this helps you customize their experience.</a:t>
            </a:r>
          </a:p>
          <a:p>
            <a:r>
              <a:rPr lang="en-US" dirty="0">
                <a:latin typeface="Bodoni 72 Book" pitchFamily="2" charset="0"/>
              </a:rPr>
              <a:t>YOU MUST KNOW how to categorize a clients’ skin to be able to recommend the best services, schedule and tanning lotion.</a:t>
            </a:r>
          </a:p>
          <a:p>
            <a:r>
              <a:rPr lang="en-US" dirty="0">
                <a:latin typeface="Bodoni 72 Book" pitchFamily="2" charset="0"/>
              </a:rPr>
              <a:t>You also need to understand this, so they get the best results from their lotion.</a:t>
            </a:r>
          </a:p>
          <a:p>
            <a:pPr lvl="1"/>
            <a:r>
              <a:rPr lang="en-US" dirty="0">
                <a:latin typeface="Bodoni 72 Book" pitchFamily="2" charset="0"/>
              </a:rPr>
              <a:t>Do not recommend a product that is too dark for their skin tone</a:t>
            </a:r>
          </a:p>
          <a:p>
            <a:r>
              <a:rPr lang="en-US" dirty="0">
                <a:latin typeface="Bodoni 72 Book" pitchFamily="2" charset="0"/>
              </a:rPr>
              <a:t>Being able to recommend the best products for clients means you must understand Devoted Creations products.</a:t>
            </a:r>
          </a:p>
          <a:p>
            <a:pPr lvl="1"/>
            <a:endParaRPr lang="en-US" dirty="0">
              <a:latin typeface="Bodoni 72 Boo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396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87126E1C-DEB1-C641-B4DD-6047B2F81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171951-4B0A-D141-A06A-26BB33315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Bodoni 72 Book" pitchFamily="2" charset="0"/>
              </a:rPr>
              <a:t>Devoted Creations Lotion Basics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2DD10C-6804-3D47-81D6-28C9245DD1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104" y="2701698"/>
            <a:ext cx="2285602" cy="1454604"/>
          </a:xfrm>
          <a:ln w="19050">
            <a:solidFill>
              <a:srgbClr val="FF40FF"/>
            </a:solidFill>
          </a:ln>
        </p:spPr>
        <p:txBody>
          <a:bodyPr anchor="ctr"/>
          <a:lstStyle/>
          <a:p>
            <a:pPr marL="0" indent="0" algn="ctr">
              <a:buNone/>
            </a:pPr>
            <a:r>
              <a:rPr lang="en-US" dirty="0">
                <a:latin typeface="Bodoni 72 Book" pitchFamily="2" charset="0"/>
              </a:rPr>
              <a:t>Why lotion is extremely important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409B161-9C3E-854C-9DA8-D8C86D75B47C}"/>
              </a:ext>
            </a:extLst>
          </p:cNvPr>
          <p:cNvSpPr txBox="1">
            <a:spLocks/>
          </p:cNvSpPr>
          <p:nvPr/>
        </p:nvSpPr>
        <p:spPr>
          <a:xfrm>
            <a:off x="3381201" y="2701698"/>
            <a:ext cx="2285602" cy="1454604"/>
          </a:xfrm>
          <a:prstGeom prst="rect">
            <a:avLst/>
          </a:prstGeom>
          <a:ln w="19050">
            <a:solidFill>
              <a:srgbClr val="FF40FF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latin typeface="Bodoni 72 Book" pitchFamily="2" charset="0"/>
              </a:rPr>
              <a:t>Types of Lotion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ECD9997-B0BC-154E-BAA1-5CDFD546EB44}"/>
              </a:ext>
            </a:extLst>
          </p:cNvPr>
          <p:cNvSpPr txBox="1">
            <a:spLocks/>
          </p:cNvSpPr>
          <p:nvPr/>
        </p:nvSpPr>
        <p:spPr>
          <a:xfrm>
            <a:off x="6387587" y="2701698"/>
            <a:ext cx="2285602" cy="1454604"/>
          </a:xfrm>
          <a:prstGeom prst="rect">
            <a:avLst/>
          </a:prstGeom>
          <a:ln w="19050">
            <a:solidFill>
              <a:srgbClr val="FF40FF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latin typeface="Bodoni 72 Book" pitchFamily="2" charset="0"/>
              </a:rPr>
              <a:t>The way a lotion makes your skin feel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BD4AEC4-B48F-2B46-B581-7B89E8596373}"/>
              </a:ext>
            </a:extLst>
          </p:cNvPr>
          <p:cNvSpPr txBox="1">
            <a:spLocks/>
          </p:cNvSpPr>
          <p:nvPr/>
        </p:nvSpPr>
        <p:spPr>
          <a:xfrm>
            <a:off x="9180684" y="2701698"/>
            <a:ext cx="2285602" cy="1454604"/>
          </a:xfrm>
          <a:prstGeom prst="rect">
            <a:avLst/>
          </a:prstGeom>
          <a:ln w="19050">
            <a:solidFill>
              <a:srgbClr val="FF40FF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latin typeface="Bodoni 72 Book" pitchFamily="2" charset="0"/>
              </a:rPr>
              <a:t>Core Ingredients</a:t>
            </a:r>
          </a:p>
        </p:txBody>
      </p:sp>
    </p:spTree>
    <p:extLst>
      <p:ext uri="{BB962C8B-B14F-4D97-AF65-F5344CB8AC3E}">
        <p14:creationId xmlns:p14="http://schemas.microsoft.com/office/powerpoint/2010/main" val="632682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8E10FAA-ADE8-0D45-BBC3-292A23E56C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3BA0E3-AC34-CF46-B48F-9D2E4DDDC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>
                <a:latin typeface="Bodoni 72 Oldstyle Book" pitchFamily="2" charset="0"/>
              </a:rPr>
              <a:t>Importance of Using Lotion</a:t>
            </a:r>
          </a:p>
        </p:txBody>
      </p:sp>
      <p:pic>
        <p:nvPicPr>
          <p:cNvPr id="2050" name="Picture 2" descr="Benefits of Hydrating the skin | Wembley Clinic">
            <a:extLst>
              <a:ext uri="{FF2B5EF4-FFF2-40B4-BE49-F238E27FC236}">
                <a16:creationId xmlns:a16="http://schemas.microsoft.com/office/drawing/2014/main" id="{C3A59269-C951-5149-827B-673FA4BCD0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97" y="2055813"/>
            <a:ext cx="2895600" cy="280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-Tyrosine: Benefits, Side Effects, Dosage, Where to Buy, Etc - Examined  Existence">
            <a:extLst>
              <a:ext uri="{FF2B5EF4-FFF2-40B4-BE49-F238E27FC236}">
                <a16:creationId xmlns:a16="http://schemas.microsoft.com/office/drawing/2014/main" id="{E92D0BDC-8C7E-8B4D-86DB-7CE548027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691" y="2055813"/>
            <a:ext cx="5338618" cy="280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What's So Cool About Cold Skincare? - Glow Recipe">
            <a:extLst>
              <a:ext uri="{FF2B5EF4-FFF2-40B4-BE49-F238E27FC236}">
                <a16:creationId xmlns:a16="http://schemas.microsoft.com/office/drawing/2014/main" id="{427E4241-8958-BF47-8720-EAE961C0C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03" y="2055813"/>
            <a:ext cx="2895600" cy="280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21775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8E10FAA-ADE8-0D45-BBC3-292A23E56C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3BA0E3-AC34-CF46-B48F-9D2E4DDDC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>
                <a:latin typeface="Bodoni 72 Oldstyle Book" pitchFamily="2" charset="0"/>
              </a:rPr>
              <a:t>Hydration</a:t>
            </a:r>
          </a:p>
        </p:txBody>
      </p:sp>
      <p:pic>
        <p:nvPicPr>
          <p:cNvPr id="2050" name="Picture 2" descr="Benefits of Hydrating the skin | Wembley Clinic">
            <a:extLst>
              <a:ext uri="{FF2B5EF4-FFF2-40B4-BE49-F238E27FC236}">
                <a16:creationId xmlns:a16="http://schemas.microsoft.com/office/drawing/2014/main" id="{C3A59269-C951-5149-827B-673FA4BCD0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65" y="2055813"/>
            <a:ext cx="2895600" cy="280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1A7FC9D-1F16-E749-9BBC-6F38FC807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2400" y="1564368"/>
            <a:ext cx="7391400" cy="4351338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Bodoni 72 Book" pitchFamily="2" charset="0"/>
              </a:rPr>
              <a:t>Dry skin reflects UV light/fades quickly</a:t>
            </a:r>
          </a:p>
          <a:p>
            <a:r>
              <a:rPr lang="en-US" dirty="0">
                <a:latin typeface="Bodoni 72 Book" pitchFamily="2" charset="0"/>
              </a:rPr>
              <a:t>Not using lotion dehydrates the skin and exfoliates your skin which breaks down the protective moisture barrier</a:t>
            </a:r>
          </a:p>
          <a:p>
            <a:r>
              <a:rPr lang="en-US" dirty="0">
                <a:latin typeface="Bodoni 72 Book" pitchFamily="2" charset="0"/>
              </a:rPr>
              <a:t>Aloe based hydration to create a moisture barrier between your skin and the UV light</a:t>
            </a:r>
          </a:p>
          <a:p>
            <a:r>
              <a:rPr lang="en-US" dirty="0">
                <a:latin typeface="Bodoni 72 Book" pitchFamily="2" charset="0"/>
              </a:rPr>
              <a:t>Tanning dry can take anywhere from 7-10 minutes for your skin to absorb light</a:t>
            </a:r>
          </a:p>
          <a:p>
            <a:pPr lvl="1"/>
            <a:r>
              <a:rPr lang="en-US" dirty="0">
                <a:latin typeface="Bodoni 72 Book" pitchFamily="2" charset="0"/>
              </a:rPr>
              <a:t>This can almost be your entire session</a:t>
            </a:r>
          </a:p>
          <a:p>
            <a:r>
              <a:rPr lang="en-US" dirty="0">
                <a:latin typeface="Bodoni 72 Book" pitchFamily="2" charset="0"/>
              </a:rPr>
              <a:t>Can increase your results by 50% each tan</a:t>
            </a:r>
          </a:p>
          <a:p>
            <a:pPr lvl="1"/>
            <a:endParaRPr lang="en-US" dirty="0">
              <a:latin typeface="Bodoni 72 Boo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8795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8E10FAA-ADE8-0D45-BBC3-292A23E56C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3BA0E3-AC34-CF46-B48F-9D2E4DDDC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>
                <a:latin typeface="Bodoni 72 Oldstyle Book" pitchFamily="2" charset="0"/>
              </a:rPr>
              <a:t>Tyrosine</a:t>
            </a:r>
          </a:p>
        </p:txBody>
      </p:sp>
      <p:pic>
        <p:nvPicPr>
          <p:cNvPr id="2052" name="Picture 4" descr="L-Tyrosine: Benefits, Side Effects, Dosage, Where to Buy, Etc - Examined  Existence">
            <a:extLst>
              <a:ext uri="{FF2B5EF4-FFF2-40B4-BE49-F238E27FC236}">
                <a16:creationId xmlns:a16="http://schemas.microsoft.com/office/drawing/2014/main" id="{E92D0BDC-8C7E-8B4D-86DB-7CE548027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65" y="2359592"/>
            <a:ext cx="4068237" cy="2138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C10C44-16DF-3D4E-932C-A4E60123A7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1101" y="1564368"/>
            <a:ext cx="7149334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Bodoni 72 Book" pitchFamily="2" charset="0"/>
              </a:rPr>
              <a:t>Every tanning product we make contains Tyrosine</a:t>
            </a:r>
          </a:p>
          <a:p>
            <a:r>
              <a:rPr lang="en-US" dirty="0">
                <a:latin typeface="Bodoni 72 Book" pitchFamily="2" charset="0"/>
              </a:rPr>
              <a:t>Amino Acid that reacts with the skin to kick start the tanning process</a:t>
            </a:r>
          </a:p>
          <a:p>
            <a:r>
              <a:rPr lang="en-US" dirty="0">
                <a:latin typeface="Bodoni 72 Book" pitchFamily="2" charset="0"/>
              </a:rPr>
              <a:t>Begin tanning within the first 30-60 seconds</a:t>
            </a:r>
          </a:p>
          <a:p>
            <a:r>
              <a:rPr lang="en-US" dirty="0">
                <a:latin typeface="Bodoni 72 Book" pitchFamily="2" charset="0"/>
              </a:rPr>
              <a:t>Assists your skin with giving you darker and longer lasting color</a:t>
            </a:r>
          </a:p>
          <a:p>
            <a:r>
              <a:rPr lang="en-US" dirty="0">
                <a:latin typeface="Bodoni 72 Book" pitchFamily="2" charset="0"/>
              </a:rPr>
              <a:t>Every professional tanning lotion contains Tyrosine</a:t>
            </a:r>
          </a:p>
          <a:p>
            <a:pPr lvl="1"/>
            <a:endParaRPr lang="en-US" dirty="0">
              <a:latin typeface="Bodoni 72 Boo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5079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8E10FAA-ADE8-0D45-BBC3-292A23E56C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3BA0E3-AC34-CF46-B48F-9D2E4DDDC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>
                <a:latin typeface="Bodoni 72 Oldstyle Book" pitchFamily="2" charset="0"/>
              </a:rPr>
              <a:t>Skincare</a:t>
            </a:r>
          </a:p>
        </p:txBody>
      </p:sp>
      <p:pic>
        <p:nvPicPr>
          <p:cNvPr id="2054" name="Picture 6" descr="What's So Cool About Cold Skincare? - Glow Recipe">
            <a:extLst>
              <a:ext uri="{FF2B5EF4-FFF2-40B4-BE49-F238E27FC236}">
                <a16:creationId xmlns:a16="http://schemas.microsoft.com/office/drawing/2014/main" id="{427E4241-8958-BF47-8720-EAE961C0C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2055813"/>
            <a:ext cx="2895600" cy="280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4873832-9939-2348-8624-4C46775D11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231" y="1477283"/>
            <a:ext cx="7391400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Bodoni 72 Book" pitchFamily="2" charset="0"/>
              </a:rPr>
              <a:t>Aging does not happen in isolated areas</a:t>
            </a:r>
          </a:p>
          <a:p>
            <a:r>
              <a:rPr lang="en-US" dirty="0">
                <a:latin typeface="Bodoni 72 Book" pitchFamily="2" charset="0"/>
              </a:rPr>
              <a:t>Clients have a skincare regimen for a reason</a:t>
            </a:r>
          </a:p>
          <a:p>
            <a:r>
              <a:rPr lang="en-US" dirty="0">
                <a:latin typeface="Bodoni 72 Book" pitchFamily="2" charset="0"/>
              </a:rPr>
              <a:t>They are coming in for a reason, help the clients understand that they need to invest in their tan.</a:t>
            </a:r>
          </a:p>
          <a:p>
            <a:pPr lvl="1"/>
            <a:r>
              <a:rPr lang="en-US" dirty="0">
                <a:latin typeface="Bodoni 72 Book" pitchFamily="2" charset="0"/>
              </a:rPr>
              <a:t>They invest in their tan with a quality tanning lotion, you invest in their skin with the skincare ingredients</a:t>
            </a:r>
          </a:p>
          <a:p>
            <a:r>
              <a:rPr lang="en-US" dirty="0">
                <a:latin typeface="Bodoni 72 Book" pitchFamily="2" charset="0"/>
              </a:rPr>
              <a:t>Saves clients time and money by using the best lotion for their skin and to maintain their tan</a:t>
            </a:r>
          </a:p>
          <a:p>
            <a:pPr lvl="1"/>
            <a:endParaRPr lang="en-US" dirty="0">
              <a:latin typeface="Bodoni 72 Boo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599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CB311A58-425D-6D43-BB2B-3CEC72974D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4615C7-AF6B-5244-9FC7-BF404D3D3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>
                <a:latin typeface="Bodoni 72 Oldstyle Book" pitchFamily="2" charset="0"/>
              </a:rPr>
              <a:t>Types of Lotion</a:t>
            </a:r>
          </a:p>
        </p:txBody>
      </p:sp>
      <p:sp>
        <p:nvSpPr>
          <p:cNvPr id="4" name="Round Diagonal Corner Rectangle 3">
            <a:extLst>
              <a:ext uri="{FF2B5EF4-FFF2-40B4-BE49-F238E27FC236}">
                <a16:creationId xmlns:a16="http://schemas.microsoft.com/office/drawing/2014/main" id="{85E4AB09-0555-E54E-A777-5720E9076E9F}"/>
              </a:ext>
            </a:extLst>
          </p:cNvPr>
          <p:cNvSpPr/>
          <p:nvPr/>
        </p:nvSpPr>
        <p:spPr>
          <a:xfrm>
            <a:off x="1347848" y="2090056"/>
            <a:ext cx="2513611" cy="2388425"/>
          </a:xfrm>
          <a:prstGeom prst="round2Diag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40FF"/>
                </a:solidFill>
                <a:latin typeface="Bodoni 72 Oldstyle Book" pitchFamily="2" charset="0"/>
              </a:rPr>
              <a:t>Accelerators</a:t>
            </a:r>
          </a:p>
        </p:txBody>
      </p:sp>
      <p:sp>
        <p:nvSpPr>
          <p:cNvPr id="5" name="Round Diagonal Corner Rectangle 4">
            <a:extLst>
              <a:ext uri="{FF2B5EF4-FFF2-40B4-BE49-F238E27FC236}">
                <a16:creationId xmlns:a16="http://schemas.microsoft.com/office/drawing/2014/main" id="{50B9B6EF-D897-F545-8164-67AF2C9A5670}"/>
              </a:ext>
            </a:extLst>
          </p:cNvPr>
          <p:cNvSpPr/>
          <p:nvPr/>
        </p:nvSpPr>
        <p:spPr>
          <a:xfrm>
            <a:off x="4839194" y="2090056"/>
            <a:ext cx="2513611" cy="2388425"/>
          </a:xfrm>
          <a:prstGeom prst="round2Diag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40FF"/>
                </a:solidFill>
                <a:latin typeface="Bodoni 72 Oldstyle Book" pitchFamily="2" charset="0"/>
              </a:rPr>
              <a:t>Bronzers</a:t>
            </a:r>
          </a:p>
        </p:txBody>
      </p:sp>
      <p:sp>
        <p:nvSpPr>
          <p:cNvPr id="6" name="Round Diagonal Corner Rectangle 5">
            <a:extLst>
              <a:ext uri="{FF2B5EF4-FFF2-40B4-BE49-F238E27FC236}">
                <a16:creationId xmlns:a16="http://schemas.microsoft.com/office/drawing/2014/main" id="{A5F94ADE-0169-C84B-BBFB-894CD202B45E}"/>
              </a:ext>
            </a:extLst>
          </p:cNvPr>
          <p:cNvSpPr/>
          <p:nvPr/>
        </p:nvSpPr>
        <p:spPr>
          <a:xfrm>
            <a:off x="8330540" y="2090056"/>
            <a:ext cx="2513611" cy="2388425"/>
          </a:xfrm>
          <a:prstGeom prst="round2Diag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40FF"/>
                </a:solidFill>
                <a:latin typeface="Bodoni 72 Oldstyle Book" pitchFamily="2" charset="0"/>
              </a:rPr>
              <a:t>Tingle</a:t>
            </a:r>
          </a:p>
        </p:txBody>
      </p:sp>
    </p:spTree>
    <p:extLst>
      <p:ext uri="{BB962C8B-B14F-4D97-AF65-F5344CB8AC3E}">
        <p14:creationId xmlns:p14="http://schemas.microsoft.com/office/powerpoint/2010/main" val="25236635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C7B0CE1E-CA6D-1C4F-B2A9-425F31360D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E6ADB7-7FDC-B943-B731-730FA1490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823" y="193436"/>
            <a:ext cx="3801094" cy="1325563"/>
          </a:xfrm>
        </p:spPr>
        <p:txBody>
          <a:bodyPr>
            <a:normAutofit/>
          </a:bodyPr>
          <a:lstStyle/>
          <a:p>
            <a:pPr algn="r"/>
            <a:r>
              <a:rPr lang="en-US" sz="5400" dirty="0">
                <a:latin typeface="Bodoni 72 Oldstyle Book" pitchFamily="2" charset="0"/>
              </a:rPr>
              <a:t>Accelerators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8563FB-28CB-4041-99EB-D10E65971019}"/>
              </a:ext>
            </a:extLst>
          </p:cNvPr>
          <p:cNvSpPr txBox="1"/>
          <p:nvPr/>
        </p:nvSpPr>
        <p:spPr>
          <a:xfrm>
            <a:off x="6554704" y="1384974"/>
            <a:ext cx="527933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2400" dirty="0">
                <a:latin typeface="Bodoni 72 Oldstyle Book" pitchFamily="2" charset="0"/>
              </a:rPr>
              <a:t>Blends tyrosine(s) and moisturizers together to accelerate the tanning process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2400" dirty="0">
                <a:latin typeface="Bodoni 72 Oldstyle Book" pitchFamily="2" charset="0"/>
              </a:rPr>
              <a:t>Indoor/Outdoor products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2400" dirty="0">
                <a:latin typeface="Bodoni 72 Oldstyle Book" pitchFamily="2" charset="0"/>
              </a:rPr>
              <a:t>Versatile product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sz="2400" dirty="0">
              <a:latin typeface="Bodoni 72 Oldstyle Book" pitchFamily="2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sz="2400" dirty="0">
                <a:latin typeface="Bodoni 72 Oldstyle Book" pitchFamily="2" charset="0"/>
              </a:rPr>
              <a:t>Great for: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2400" dirty="0">
                <a:latin typeface="Bodoni 72 Oldstyle Book" pitchFamily="2" charset="0"/>
              </a:rPr>
              <a:t>Starting out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2400" dirty="0">
                <a:latin typeface="Bodoni 72 Oldstyle Book" pitchFamily="2" charset="0"/>
              </a:rPr>
              <a:t>Lazy lotion users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2400" dirty="0">
                <a:latin typeface="Bodoni 72 Oldstyle Book" pitchFamily="2" charset="0"/>
              </a:rPr>
              <a:t>Fair skin tanners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2400" dirty="0">
                <a:latin typeface="Bodoni 72 Oldstyle Book" pitchFamily="2" charset="0"/>
              </a:rPr>
              <a:t>Clients who like the color they get naturally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2400" dirty="0">
                <a:latin typeface="Bodoni 72 Oldstyle Book" pitchFamily="2" charset="0"/>
              </a:rPr>
              <a:t>Vacation/wedding tanners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CF7E21-7779-0849-9726-F906A6B5A2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410" y="1522064"/>
            <a:ext cx="1624461" cy="31254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7FF6B41-A15B-B64C-BDE0-CEFB2875A6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8894" y="1518999"/>
            <a:ext cx="708807" cy="31285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145DCD-8FAC-DC4D-A205-AAA810201E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6679" y="1669930"/>
            <a:ext cx="1259002" cy="30367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B7A342-3823-B845-8F48-048690B724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6724" y="1981301"/>
            <a:ext cx="1630932" cy="241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73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0FAFC00C-C594-0346-A8C8-4708EBC614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98C9F8-CDF8-C446-BE2E-145A3AB45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0269" y="354493"/>
            <a:ext cx="3102935" cy="1027740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Bodoni 72 Oldstyle Book" pitchFamily="2" charset="0"/>
              </a:rPr>
              <a:t>Bronzers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60E1E6-1823-3F40-BFEF-0C832EF9EA1F}"/>
              </a:ext>
            </a:extLst>
          </p:cNvPr>
          <p:cNvSpPr txBox="1"/>
          <p:nvPr/>
        </p:nvSpPr>
        <p:spPr>
          <a:xfrm>
            <a:off x="7715256" y="549940"/>
            <a:ext cx="400776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Bodoni 72 Oldstyle Book" pitchFamily="2" charset="0"/>
              </a:rPr>
              <a:t>Indication on the front of the bottle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40FF"/>
                </a:solidFill>
                <a:latin typeface="Bodoni 72 Oldstyle Book" pitchFamily="2" charset="0"/>
              </a:rPr>
              <a:t>ONLY 3 TYPES OF BRONZERS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en-US" sz="2800" dirty="0">
                <a:latin typeface="Bodoni 72 Oldstyle Book" pitchFamily="2" charset="0"/>
              </a:rPr>
              <a:t>Dihydroxyacetone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en-US" sz="2800" dirty="0">
                <a:latin typeface="Bodoni 72 Oldstyle Book" pitchFamily="2" charset="0"/>
              </a:rPr>
              <a:t>Natural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en-US" sz="2800" dirty="0">
                <a:latin typeface="Bodoni 72 Oldstyle Book" pitchFamily="2" charset="0"/>
              </a:rPr>
              <a:t>Cosmetic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Bodoni 72 Oldstyle Book" pitchFamily="2" charset="0"/>
              </a:rPr>
              <a:t>Has nothing to do with the actual tanning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Bodoni 72 Oldstyle Book" pitchFamily="2" charset="0"/>
              </a:rPr>
              <a:t>Streaking, staining or orange tones develop from human error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3636C4-E404-F343-BC46-318C305E0F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542073"/>
            <a:ext cx="1466779" cy="30023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785665-349B-B54B-A187-F15D4A73CD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4302" y="1582851"/>
            <a:ext cx="1445990" cy="29710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C4C569C-B47B-B94D-A2EB-99032945CB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2589" y="1554127"/>
            <a:ext cx="998296" cy="29997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91C64EB-C196-A447-90E6-A87B74E44D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163" y="1637081"/>
            <a:ext cx="1522842" cy="29168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0B10EF9-E17F-A54C-B7D4-D9FC65E0AF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3182" y="1542073"/>
            <a:ext cx="960521" cy="3002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88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17341CC7-8851-4C49-959F-C478CE9ACF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B0D277-277F-DA46-8BC4-BA2AD7161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150361"/>
          </a:xfrm>
        </p:spPr>
        <p:txBody>
          <a:bodyPr>
            <a:normAutofit/>
          </a:bodyPr>
          <a:lstStyle/>
          <a:p>
            <a:pPr algn="ctr"/>
            <a:r>
              <a:rPr lang="en-US" sz="7200" dirty="0">
                <a:latin typeface="Bodoni 72 Book" pitchFamily="2" charset="0"/>
              </a:rPr>
              <a:t>Recap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64D85F-B04A-144D-A28D-B0DAAA3F3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0749"/>
            <a:ext cx="10515600" cy="377621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dirty="0">
                <a:latin typeface="Bodoni 72 Book" pitchFamily="2" charset="0"/>
              </a:rPr>
              <a:t>How the skin tans</a:t>
            </a:r>
          </a:p>
          <a:p>
            <a:pPr marL="0" indent="0" algn="ctr">
              <a:buNone/>
            </a:pPr>
            <a:r>
              <a:rPr lang="en-US" sz="4800" dirty="0">
                <a:latin typeface="Bodoni 72 Book" pitchFamily="2" charset="0"/>
              </a:rPr>
              <a:t>Types of light</a:t>
            </a:r>
          </a:p>
          <a:p>
            <a:pPr marL="0" indent="0" algn="ctr">
              <a:buNone/>
            </a:pPr>
            <a:r>
              <a:rPr lang="en-US" sz="4800" dirty="0">
                <a:latin typeface="Bodoni 72 Book" pitchFamily="2" charset="0"/>
              </a:rPr>
              <a:t>Devoted difference</a:t>
            </a:r>
          </a:p>
        </p:txBody>
      </p:sp>
    </p:spTree>
    <p:extLst>
      <p:ext uri="{BB962C8B-B14F-4D97-AF65-F5344CB8AC3E}">
        <p14:creationId xmlns:p14="http://schemas.microsoft.com/office/powerpoint/2010/main" val="34580556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3D33F9D0-0AC0-7C4D-A2BF-D811C1B308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EF4F4F-F807-2443-B128-7BF4D1249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8407" y="353250"/>
            <a:ext cx="2549082" cy="1325563"/>
          </a:xfrm>
        </p:spPr>
        <p:txBody>
          <a:bodyPr>
            <a:normAutofit/>
          </a:bodyPr>
          <a:lstStyle/>
          <a:p>
            <a:pPr algn="r"/>
            <a:r>
              <a:rPr lang="en-US" sz="6600" dirty="0">
                <a:latin typeface="Bodoni 72 Oldstyle Book" pitchFamily="2" charset="0"/>
              </a:rPr>
              <a:t>Tingle</a:t>
            </a: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EB4F8457-E16A-1045-BDE2-61FA0E3C46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6655" y="328922"/>
            <a:ext cx="1430893" cy="3457992"/>
          </a:xfrm>
          <a:prstGeom prst="rect">
            <a:avLst/>
          </a:prstGeom>
        </p:spPr>
      </p:pic>
      <p:pic>
        <p:nvPicPr>
          <p:cNvPr id="7" name="Picture 6" descr="A picture containing text, cup&#10;&#10;Description automatically generated">
            <a:extLst>
              <a:ext uri="{FF2B5EF4-FFF2-40B4-BE49-F238E27FC236}">
                <a16:creationId xmlns:a16="http://schemas.microsoft.com/office/drawing/2014/main" id="{C6BD5A6E-D88A-9A43-9CCC-0297CB338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5119" y="2658474"/>
            <a:ext cx="1702396" cy="3457991"/>
          </a:xfrm>
          <a:prstGeom prst="rect">
            <a:avLst/>
          </a:prstGeom>
        </p:spPr>
      </p:pic>
      <p:pic>
        <p:nvPicPr>
          <p:cNvPr id="5" name="Picture 4" descr="Logo, calendar&#10;&#10;Description automatically generated">
            <a:extLst>
              <a:ext uri="{FF2B5EF4-FFF2-40B4-BE49-F238E27FC236}">
                <a16:creationId xmlns:a16="http://schemas.microsoft.com/office/drawing/2014/main" id="{4E967C81-A91B-9C41-852D-45CDD6DEA4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994" y="3073973"/>
            <a:ext cx="2040357" cy="302002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25317FE-0608-7C4B-B38B-61403596188E}"/>
              </a:ext>
            </a:extLst>
          </p:cNvPr>
          <p:cNvSpPr txBox="1"/>
          <p:nvPr/>
        </p:nvSpPr>
        <p:spPr>
          <a:xfrm>
            <a:off x="9097489" y="1678813"/>
            <a:ext cx="2470150" cy="690638"/>
          </a:xfrm>
          <a:prstGeom prst="rect">
            <a:avLst/>
          </a:prstGeom>
          <a:noFill/>
          <a:ln w="9528" cap="flat">
            <a:solidFill>
              <a:srgbClr val="FF0000"/>
            </a:solidFill>
            <a:prstDash val="solid"/>
            <a:miter/>
          </a:ln>
        </p:spPr>
        <p:txBody>
          <a:bodyPr wrap="square" anchorCtr="1">
            <a:spAutoFit/>
          </a:bodyPr>
          <a:lstStyle/>
          <a:p>
            <a:pPr algn="ct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141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u="sng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Increase Microcirculation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8D614C-9A2D-D849-BF0B-7F8F3DB243B1}"/>
              </a:ext>
            </a:extLst>
          </p:cNvPr>
          <p:cNvSpPr txBox="1"/>
          <p:nvPr/>
        </p:nvSpPr>
        <p:spPr>
          <a:xfrm>
            <a:off x="9097489" y="2909772"/>
            <a:ext cx="2470150" cy="690638"/>
          </a:xfrm>
          <a:prstGeom prst="rect">
            <a:avLst/>
          </a:prstGeom>
          <a:noFill/>
          <a:ln w="9528" cap="flat">
            <a:solidFill>
              <a:srgbClr val="FF0000"/>
            </a:solidFill>
            <a:prstDash val="solid"/>
            <a:miter/>
          </a:ln>
        </p:spPr>
        <p:txBody>
          <a:bodyPr wrap="square" anchorCtr="1">
            <a:spAutoFit/>
          </a:bodyPr>
          <a:lstStyle/>
          <a:p>
            <a:pPr algn="ct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141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u="sng" kern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Increases Bloodflow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C06606-A36E-FD4B-AE97-F3B4FC9D7D6F}"/>
              </a:ext>
            </a:extLst>
          </p:cNvPr>
          <p:cNvSpPr txBox="1"/>
          <p:nvPr/>
        </p:nvSpPr>
        <p:spPr>
          <a:xfrm>
            <a:off x="9097489" y="4128856"/>
            <a:ext cx="2470150" cy="690638"/>
          </a:xfrm>
          <a:prstGeom prst="rect">
            <a:avLst/>
          </a:prstGeom>
          <a:noFill/>
          <a:ln w="9528" cap="flat">
            <a:solidFill>
              <a:srgbClr val="FF0000"/>
            </a:solidFill>
            <a:prstDash val="solid"/>
            <a:miter/>
          </a:ln>
        </p:spPr>
        <p:txBody>
          <a:bodyPr wrap="square" anchorCtr="1">
            <a:spAutoFit/>
          </a:bodyPr>
          <a:lstStyle/>
          <a:p>
            <a:pPr algn="ct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141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u="sng" kern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Increases Oxygen Production</a:t>
            </a:r>
          </a:p>
        </p:txBody>
      </p:sp>
      <p:sp>
        <p:nvSpPr>
          <p:cNvPr id="13" name="Down Arrow 10">
            <a:extLst>
              <a:ext uri="{FF2B5EF4-FFF2-40B4-BE49-F238E27FC236}">
                <a16:creationId xmlns:a16="http://schemas.microsoft.com/office/drawing/2014/main" id="{001FFFAB-FCA9-9943-BC3A-B0375A85C560}"/>
              </a:ext>
            </a:extLst>
          </p:cNvPr>
          <p:cNvSpPr>
            <a:spLocks/>
          </p:cNvSpPr>
          <p:nvPr/>
        </p:nvSpPr>
        <p:spPr bwMode="auto">
          <a:xfrm>
            <a:off x="10207152" y="2502931"/>
            <a:ext cx="273050" cy="271463"/>
          </a:xfrm>
          <a:custGeom>
            <a:avLst/>
            <a:gdLst>
              <a:gd name="T0" fmla="*/ 275872225 w 21600"/>
              <a:gd name="T1" fmla="*/ 0 h 21600"/>
              <a:gd name="T2" fmla="*/ 551742363 w 21600"/>
              <a:gd name="T3" fmla="*/ 269438225 h 21600"/>
              <a:gd name="T4" fmla="*/ 275872225 w 21600"/>
              <a:gd name="T5" fmla="*/ 538874553 h 21600"/>
              <a:gd name="T6" fmla="*/ 0 w 21600"/>
              <a:gd name="T7" fmla="*/ 269438225 h 21600"/>
              <a:gd name="T8" fmla="*/ 0 w 21600"/>
              <a:gd name="T9" fmla="*/ 269436328 h 21600"/>
              <a:gd name="T10" fmla="*/ 551742363 w 21600"/>
              <a:gd name="T11" fmla="*/ 269436328 h 21600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11796480 60000 65536"/>
              <a:gd name="T17" fmla="*/ 0 60000 65536"/>
              <a:gd name="T18" fmla="*/ 5400 w 21600"/>
              <a:gd name="T19" fmla="*/ 0 h 21600"/>
              <a:gd name="T20" fmla="*/ 16200 w 21600"/>
              <a:gd name="T21" fmla="*/ 162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5400" y="0"/>
                </a:moveTo>
                <a:lnTo>
                  <a:pt x="5400" y="10800"/>
                </a:lnTo>
                <a:lnTo>
                  <a:pt x="0" y="10800"/>
                </a:lnTo>
                <a:lnTo>
                  <a:pt x="10800" y="21600"/>
                </a:lnTo>
                <a:lnTo>
                  <a:pt x="21600" y="10800"/>
                </a:lnTo>
                <a:lnTo>
                  <a:pt x="16200" y="10800"/>
                </a:lnTo>
                <a:lnTo>
                  <a:pt x="16200" y="0"/>
                </a:lnTo>
                <a:lnTo>
                  <a:pt x="5400" y="0"/>
                </a:lnTo>
                <a:close/>
              </a:path>
            </a:pathLst>
          </a:custGeom>
          <a:solidFill>
            <a:srgbClr val="FF2600"/>
          </a:solidFill>
          <a:ln w="12701" cap="flat">
            <a:solidFill>
              <a:srgbClr val="FF0000"/>
            </a:solidFill>
            <a:prstDash val="solid"/>
            <a:miter lim="800000"/>
            <a:headEnd/>
            <a:tailEnd/>
          </a:ln>
        </p:spPr>
        <p:txBody>
          <a:bodyPr anchor="ctr" anchorCtr="1"/>
          <a:lstStyle/>
          <a:p>
            <a:endParaRPr lang="en-US" sz="2400"/>
          </a:p>
        </p:txBody>
      </p:sp>
      <p:sp>
        <p:nvSpPr>
          <p:cNvPr id="14" name="Down Arrow 11">
            <a:extLst>
              <a:ext uri="{FF2B5EF4-FFF2-40B4-BE49-F238E27FC236}">
                <a16:creationId xmlns:a16="http://schemas.microsoft.com/office/drawing/2014/main" id="{E1D22E45-F026-474C-B017-D89280095953}"/>
              </a:ext>
            </a:extLst>
          </p:cNvPr>
          <p:cNvSpPr>
            <a:spLocks/>
          </p:cNvSpPr>
          <p:nvPr/>
        </p:nvSpPr>
        <p:spPr bwMode="auto">
          <a:xfrm>
            <a:off x="10196039" y="3735788"/>
            <a:ext cx="273050" cy="285750"/>
          </a:xfrm>
          <a:custGeom>
            <a:avLst/>
            <a:gdLst>
              <a:gd name="T0" fmla="*/ 275872225 w 21600"/>
              <a:gd name="T1" fmla="*/ 0 h 21600"/>
              <a:gd name="T2" fmla="*/ 551742363 w 21600"/>
              <a:gd name="T3" fmla="*/ 329075349 h 21600"/>
              <a:gd name="T4" fmla="*/ 275872225 w 21600"/>
              <a:gd name="T5" fmla="*/ 658150883 h 21600"/>
              <a:gd name="T6" fmla="*/ 0 w 21600"/>
              <a:gd name="T7" fmla="*/ 329075349 h 21600"/>
              <a:gd name="T8" fmla="*/ 0 w 21600"/>
              <a:gd name="T9" fmla="*/ 341964380 h 21600"/>
              <a:gd name="T10" fmla="*/ 551742363 w 21600"/>
              <a:gd name="T11" fmla="*/ 341964380 h 21600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11796480 60000 65536"/>
              <a:gd name="T17" fmla="*/ 0 60000 65536"/>
              <a:gd name="T18" fmla="*/ 5400 w 21600"/>
              <a:gd name="T19" fmla="*/ 0 h 21600"/>
              <a:gd name="T20" fmla="*/ 16200 w 21600"/>
              <a:gd name="T21" fmla="*/ 16411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5400" y="0"/>
                </a:moveTo>
                <a:lnTo>
                  <a:pt x="5400" y="11223"/>
                </a:lnTo>
                <a:lnTo>
                  <a:pt x="0" y="11223"/>
                </a:lnTo>
                <a:lnTo>
                  <a:pt x="10800" y="21600"/>
                </a:lnTo>
                <a:lnTo>
                  <a:pt x="21600" y="11223"/>
                </a:lnTo>
                <a:lnTo>
                  <a:pt x="16200" y="11223"/>
                </a:lnTo>
                <a:lnTo>
                  <a:pt x="16200" y="0"/>
                </a:lnTo>
                <a:lnTo>
                  <a:pt x="5400" y="0"/>
                </a:lnTo>
                <a:close/>
              </a:path>
            </a:pathLst>
          </a:custGeom>
          <a:solidFill>
            <a:srgbClr val="FF2600"/>
          </a:solidFill>
          <a:ln w="12701" cap="flat">
            <a:solidFill>
              <a:srgbClr val="FF0000"/>
            </a:solidFill>
            <a:prstDash val="solid"/>
            <a:miter lim="800000"/>
            <a:headEnd/>
            <a:tailEnd/>
          </a:ln>
        </p:spPr>
        <p:txBody>
          <a:bodyPr anchor="ctr" anchorCtr="1"/>
          <a:lstStyle/>
          <a:p>
            <a:endParaRPr lang="en-US" sz="2400"/>
          </a:p>
        </p:txBody>
      </p:sp>
      <p:sp>
        <p:nvSpPr>
          <p:cNvPr id="20" name="TextBox 9">
            <a:extLst>
              <a:ext uri="{FF2B5EF4-FFF2-40B4-BE49-F238E27FC236}">
                <a16:creationId xmlns:a16="http://schemas.microsoft.com/office/drawing/2014/main" id="{C57240A2-9085-A34E-8FFB-3381AC7EE6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2007" y="2242976"/>
            <a:ext cx="1663700" cy="830997"/>
          </a:xfrm>
          <a:prstGeom prst="rect">
            <a:avLst/>
          </a:prstGeom>
          <a:solidFill>
            <a:srgbClr val="FF2600">
              <a:alpha val="6745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>
            <a:lvl1pPr>
              <a:lnSpc>
                <a:spcPct val="90000"/>
              </a:lnSpc>
              <a:spcAft>
                <a:spcPts val="1413"/>
              </a:spcAf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Aft>
                <a:spcPct val="0"/>
              </a:spcAft>
            </a:pPr>
            <a:r>
              <a:rPr lang="en-US" altLang="en-US" sz="2400" dirty="0">
                <a:latin typeface="Bodoni 72 Oldstyle Book" pitchFamily="2" charset="0"/>
              </a:rPr>
              <a:t>Benzyl Nicotinate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D3E70C6-4EC6-074F-8277-9ABE12C82134}"/>
              </a:ext>
            </a:extLst>
          </p:cNvPr>
          <p:cNvSpPr txBox="1"/>
          <p:nvPr/>
        </p:nvSpPr>
        <p:spPr>
          <a:xfrm>
            <a:off x="4807515" y="1652300"/>
            <a:ext cx="233442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2000" dirty="0">
                <a:latin typeface="Bodoni 72 Oldstyle Book" pitchFamily="2" charset="0"/>
              </a:rPr>
              <a:t>The more oxygen in your skin, the darker your results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2000" dirty="0">
                <a:latin typeface="Bodoni 72 Oldstyle Book" pitchFamily="2" charset="0"/>
              </a:rPr>
              <a:t>The most microcirculation is in the core of your body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2000" dirty="0">
                <a:latin typeface="Bodoni 72 Oldstyle Book" pitchFamily="2" charset="0"/>
              </a:rPr>
              <a:t>Intended for plateau tanners to take them to a different level </a:t>
            </a:r>
          </a:p>
        </p:txBody>
      </p:sp>
    </p:spTree>
    <p:extLst>
      <p:ext uri="{BB962C8B-B14F-4D97-AF65-F5344CB8AC3E}">
        <p14:creationId xmlns:p14="http://schemas.microsoft.com/office/powerpoint/2010/main" val="113400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06582085-A5A0-A745-8CA5-D9A2686F0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8AD14F80-6153-3845-B159-68F3AB7A1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35314"/>
            <a:ext cx="9144000" cy="3287486"/>
          </a:xfrm>
        </p:spPr>
        <p:txBody>
          <a:bodyPr anchor="ctr">
            <a:normAutofit/>
          </a:bodyPr>
          <a:lstStyle/>
          <a:p>
            <a:r>
              <a:rPr lang="en-US" sz="7200" dirty="0">
                <a:solidFill>
                  <a:srgbClr val="FF40FF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Bases of Lotion = </a:t>
            </a:r>
            <a:br>
              <a:rPr lang="en-US" sz="7200" dirty="0">
                <a:solidFill>
                  <a:srgbClr val="FF40FF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</a:br>
            <a:r>
              <a:rPr lang="en-US" sz="4800" dirty="0">
                <a:latin typeface="Baskerville" panose="02020502070401020303" pitchFamily="18" charset="0"/>
                <a:ea typeface="Baskerville" panose="02020502070401020303" pitchFamily="18" charset="0"/>
              </a:rPr>
              <a:t>the way it will make your skin feel</a:t>
            </a:r>
            <a:endParaRPr lang="en-US" sz="72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0340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06582085-A5A0-A745-8CA5-D9A2686F0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975F7B4-C5B2-2C4A-BB44-FF7DCF4ADC79}"/>
              </a:ext>
            </a:extLst>
          </p:cNvPr>
          <p:cNvSpPr txBox="1"/>
          <p:nvPr/>
        </p:nvSpPr>
        <p:spPr>
          <a:xfrm>
            <a:off x="5943455" y="616798"/>
            <a:ext cx="5794889" cy="4983244"/>
          </a:xfrm>
          <a:prstGeom prst="rect">
            <a:avLst/>
          </a:prstGeom>
          <a:noFill/>
          <a:ln w="9528" cap="flat">
            <a:solidFill>
              <a:srgbClr val="000000"/>
            </a:solidFill>
            <a:prstDash val="solid"/>
            <a:miter/>
          </a:ln>
        </p:spPr>
        <p:txBody>
          <a:bodyPr anchor="ctr">
            <a:normAutofit fontScale="92500" lnSpcReduction="10000"/>
          </a:bodyPr>
          <a:lstStyle/>
          <a:p>
            <a:pPr>
              <a:lnSpc>
                <a:spcPct val="110000"/>
              </a:lnSpc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32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Smart Base, controlled moisture system</a:t>
            </a:r>
          </a:p>
          <a:p>
            <a:pPr>
              <a:lnSpc>
                <a:spcPct val="110000"/>
              </a:lnSpc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32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Knows what areas of the skin are dry and oily – Sends moisture where needed for dryer skin, and less for oily areas</a:t>
            </a:r>
          </a:p>
          <a:p>
            <a:pPr>
              <a:lnSpc>
                <a:spcPct val="110000"/>
              </a:lnSpc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32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Draws moisture from the air and traps it in your skin</a:t>
            </a:r>
          </a:p>
          <a:p>
            <a:pPr>
              <a:lnSpc>
                <a:spcPct val="110000"/>
              </a:lnSpc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32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Skin stays hydrated for up to 24 hours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05D1BA4-BEAA-8147-9441-5C37ED158CBF}"/>
              </a:ext>
            </a:extLst>
          </p:cNvPr>
          <p:cNvSpPr txBox="1"/>
          <p:nvPr/>
        </p:nvSpPr>
        <p:spPr>
          <a:xfrm>
            <a:off x="453656" y="2183161"/>
            <a:ext cx="5041073" cy="2491677"/>
          </a:xfrm>
          <a:prstGeom prst="rect">
            <a:avLst/>
          </a:prstGeom>
          <a:noFill/>
          <a:ln w="9528" cap="flat">
            <a:solidFill>
              <a:srgbClr val="000000"/>
            </a:solidFill>
            <a:prstDash val="solid"/>
            <a:miter/>
          </a:ln>
        </p:spPr>
        <p:txBody>
          <a:bodyPr anchor="ctr">
            <a:norm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400" kern="0" dirty="0">
                <a:solidFill>
                  <a:srgbClr val="FF40FF"/>
                </a:solidFill>
                <a:latin typeface="Bodoni 72 Oldstyle Book" pitchFamily="2" charset="0"/>
                <a:ea typeface="SimSun" pitchFamily="2"/>
              </a:rPr>
              <a:t>CASHMERE BLEND</a:t>
            </a: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COLOR RUSH COLLECTION</a:t>
            </a:r>
          </a:p>
        </p:txBody>
      </p:sp>
    </p:spTree>
    <p:extLst>
      <p:ext uri="{BB962C8B-B14F-4D97-AF65-F5344CB8AC3E}">
        <p14:creationId xmlns:p14="http://schemas.microsoft.com/office/powerpoint/2010/main" val="36982150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06582085-A5A0-A745-8CA5-D9A2686F0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616F31A-236C-784D-A8E2-EC65CEFDAAC1}"/>
              </a:ext>
            </a:extLst>
          </p:cNvPr>
          <p:cNvSpPr txBox="1"/>
          <p:nvPr/>
        </p:nvSpPr>
        <p:spPr>
          <a:xfrm>
            <a:off x="5764759" y="2196036"/>
            <a:ext cx="5927806" cy="1687504"/>
          </a:xfrm>
          <a:prstGeom prst="rect">
            <a:avLst/>
          </a:prstGeom>
          <a:noFill/>
          <a:ln w="9528" cap="flat">
            <a:solidFill>
              <a:srgbClr val="000000"/>
            </a:solidFill>
            <a:prstDash val="solid"/>
            <a:miter/>
          </a:ln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Aft>
                <a:spcPts val="1415"/>
              </a:spcAft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26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Hairspray for your tan!</a:t>
            </a:r>
          </a:p>
          <a:p>
            <a:pPr>
              <a:lnSpc>
                <a:spcPct val="80000"/>
              </a:lnSpc>
              <a:spcAft>
                <a:spcPts val="1415"/>
              </a:spcAft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26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Lock in vitamins and nutrients</a:t>
            </a:r>
          </a:p>
          <a:p>
            <a:pPr>
              <a:lnSpc>
                <a:spcPct val="80000"/>
              </a:lnSpc>
              <a:spcAft>
                <a:spcPts val="1415"/>
              </a:spcAft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26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Not recommended for double dip clients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E245D04-163C-B641-B31D-5B950CE47767}"/>
              </a:ext>
            </a:extLst>
          </p:cNvPr>
          <p:cNvSpPr txBox="1"/>
          <p:nvPr/>
        </p:nvSpPr>
        <p:spPr>
          <a:xfrm>
            <a:off x="5764759" y="381232"/>
            <a:ext cx="5927806" cy="1687504"/>
          </a:xfrm>
          <a:prstGeom prst="rect">
            <a:avLst/>
          </a:prstGeom>
          <a:noFill/>
          <a:ln w="9528" cap="flat">
            <a:solidFill>
              <a:srgbClr val="000000"/>
            </a:solidFill>
            <a:prstDash val="solid"/>
            <a:miter/>
          </a:ln>
        </p:spPr>
        <p:txBody>
          <a:bodyPr anchor="ctr">
            <a:normAutofit/>
          </a:bodyPr>
          <a:lstStyle/>
          <a:p>
            <a:pPr>
              <a:lnSpc>
                <a:spcPct val="70000"/>
              </a:lnSpc>
              <a:spcAft>
                <a:spcPts val="815"/>
              </a:spcAft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28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Breathable form of silicone</a:t>
            </a:r>
          </a:p>
          <a:p>
            <a:pPr>
              <a:lnSpc>
                <a:spcPct val="70000"/>
              </a:lnSpc>
              <a:spcAft>
                <a:spcPts val="815"/>
              </a:spcAft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28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Spray tan friendly</a:t>
            </a:r>
          </a:p>
          <a:p>
            <a:pPr>
              <a:lnSpc>
                <a:spcPct val="70000"/>
              </a:lnSpc>
              <a:spcAft>
                <a:spcPts val="815"/>
              </a:spcAft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28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Helps lock in DHA and results if you are double dipping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B198086-1A55-2D4A-842C-92D7A72F79FB}"/>
              </a:ext>
            </a:extLst>
          </p:cNvPr>
          <p:cNvSpPr txBox="1"/>
          <p:nvPr/>
        </p:nvSpPr>
        <p:spPr>
          <a:xfrm>
            <a:off x="5764758" y="4010840"/>
            <a:ext cx="5927807" cy="1687504"/>
          </a:xfrm>
          <a:prstGeom prst="rect">
            <a:avLst/>
          </a:prstGeom>
          <a:noFill/>
          <a:ln w="9528" cap="flat">
            <a:solidFill>
              <a:srgbClr val="000000"/>
            </a:solidFill>
            <a:prstDash val="solid"/>
            <a:miter/>
          </a:ln>
        </p:spPr>
        <p:txBody>
          <a:bodyPr anchor="ctr">
            <a:normAutofit lnSpcReduction="10000"/>
          </a:bodyPr>
          <a:lstStyle/>
          <a:p>
            <a:pPr>
              <a:spcAft>
                <a:spcPts val="215"/>
              </a:spcAft>
              <a:buSzPct val="100000"/>
              <a:defRPr sz="15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6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26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Using for many years</a:t>
            </a:r>
          </a:p>
          <a:p>
            <a:pPr>
              <a:spcAft>
                <a:spcPts val="215"/>
              </a:spcAft>
              <a:buSzPct val="100000"/>
              <a:defRPr sz="15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6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26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Thicker, body butter feeling and more hydrating for dry skin clients</a:t>
            </a:r>
          </a:p>
          <a:p>
            <a:pPr>
              <a:spcAft>
                <a:spcPts val="215"/>
              </a:spcAft>
              <a:buSzPct val="100000"/>
              <a:defRPr sz="15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6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26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Not labeled a certain base = Tapioca Starch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A778BA7-C727-7D41-B71D-5D6A1A85C2D7}"/>
              </a:ext>
            </a:extLst>
          </p:cNvPr>
          <p:cNvSpPr txBox="1"/>
          <p:nvPr/>
        </p:nvSpPr>
        <p:spPr>
          <a:xfrm>
            <a:off x="499435" y="737630"/>
            <a:ext cx="5041073" cy="974708"/>
          </a:xfrm>
          <a:prstGeom prst="rect">
            <a:avLst/>
          </a:prstGeom>
          <a:noFill/>
          <a:ln w="9528" cap="flat">
            <a:solidFill>
              <a:srgbClr val="000000"/>
            </a:solidFill>
            <a:prstDash val="solid"/>
            <a:miter/>
          </a:ln>
        </p:spPr>
        <p:txBody>
          <a:bodyPr anchor="ctr">
            <a:normAutofit fontScale="92500" lnSpcReduction="20000"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kern="0" dirty="0">
                <a:solidFill>
                  <a:srgbClr val="FF40FF"/>
                </a:solidFill>
                <a:latin typeface="Bodoni 72 Oldstyle Book" pitchFamily="2" charset="0"/>
                <a:ea typeface="SimSun" pitchFamily="2"/>
              </a:rPr>
              <a:t>C5 TECHNOLOGY</a:t>
            </a: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DC CLASSIC COLLECTION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F80BA6E-E35B-A84E-9F89-ACA53D29D066}"/>
              </a:ext>
            </a:extLst>
          </p:cNvPr>
          <p:cNvSpPr txBox="1"/>
          <p:nvPr/>
        </p:nvSpPr>
        <p:spPr>
          <a:xfrm>
            <a:off x="499433" y="2506788"/>
            <a:ext cx="5041073" cy="1065999"/>
          </a:xfrm>
          <a:prstGeom prst="rect">
            <a:avLst/>
          </a:prstGeom>
          <a:noFill/>
          <a:ln w="9528" cap="flat">
            <a:solidFill>
              <a:srgbClr val="000000"/>
            </a:solidFill>
            <a:prstDash val="solid"/>
            <a:miter/>
          </a:ln>
        </p:spPr>
        <p:txBody>
          <a:bodyPr anchor="ctr">
            <a:normAutofit fontScale="77500" lnSpcReduction="20000"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000" kern="0" dirty="0">
                <a:solidFill>
                  <a:srgbClr val="FF40FF"/>
                </a:solidFill>
                <a:latin typeface="Bodoni 72 Oldstyle Book" pitchFamily="2" charset="0"/>
                <a:ea typeface="SimSun" pitchFamily="2"/>
              </a:rPr>
              <a:t>SILICONE</a:t>
            </a:r>
            <a:endParaRPr lang="en-US" sz="3600" kern="0" dirty="0">
              <a:solidFill>
                <a:srgbClr val="FF40FF"/>
              </a:solidFill>
              <a:latin typeface="Bodoni 72 Oldstyle Book" pitchFamily="2" charset="0"/>
              <a:ea typeface="SimSun" pitchFamily="2"/>
            </a:endParaRP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DC CLASSIC COLLECTION, EH EXCLUSIVE COLLECTION, FACE &amp; BODY COLLECTION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750AAC8-0024-5C4B-92FB-15E25B50E041}"/>
              </a:ext>
            </a:extLst>
          </p:cNvPr>
          <p:cNvSpPr txBox="1"/>
          <p:nvPr/>
        </p:nvSpPr>
        <p:spPr>
          <a:xfrm>
            <a:off x="499434" y="4367237"/>
            <a:ext cx="5041073" cy="1065999"/>
          </a:xfrm>
          <a:prstGeom prst="rect">
            <a:avLst/>
          </a:prstGeom>
          <a:noFill/>
          <a:ln w="9528" cap="flat">
            <a:solidFill>
              <a:srgbClr val="000000"/>
            </a:solidFill>
            <a:prstDash val="solid"/>
            <a:miter/>
          </a:ln>
        </p:spPr>
        <p:txBody>
          <a:bodyPr anchor="ctr">
            <a:normAutofit fontScale="47500" lnSpcReduction="20000"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6700" kern="0" dirty="0">
                <a:solidFill>
                  <a:srgbClr val="FF40FF"/>
                </a:solidFill>
                <a:latin typeface="Bodoni 72 Oldstyle Book" pitchFamily="2" charset="0"/>
                <a:ea typeface="SimSun" pitchFamily="2"/>
              </a:rPr>
              <a:t>TAPIOCA STARCH</a:t>
            </a: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DC CLASSIC COLLECTION, SOHO COLLECTIOHN, GLAMOUR COLLECTION, INTENSITY COLLECTIOHN, HIM COLLECTION, EH/TANOVATIONS</a:t>
            </a:r>
          </a:p>
        </p:txBody>
      </p:sp>
    </p:spTree>
    <p:extLst>
      <p:ext uri="{BB962C8B-B14F-4D97-AF65-F5344CB8AC3E}">
        <p14:creationId xmlns:p14="http://schemas.microsoft.com/office/powerpoint/2010/main" val="8267522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06582085-A5A0-A745-8CA5-D9A2686F0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A73B9CB-EDB9-2B4D-A151-588556FCFF8D}"/>
              </a:ext>
            </a:extLst>
          </p:cNvPr>
          <p:cNvSpPr txBox="1"/>
          <p:nvPr/>
        </p:nvSpPr>
        <p:spPr>
          <a:xfrm>
            <a:off x="5943455" y="560793"/>
            <a:ext cx="5794889" cy="2491677"/>
          </a:xfrm>
          <a:prstGeom prst="rect">
            <a:avLst/>
          </a:prstGeom>
          <a:noFill/>
          <a:ln w="9528" cap="flat">
            <a:solidFill>
              <a:srgbClr val="000000"/>
            </a:solidFill>
            <a:prstDash val="solid"/>
            <a:miter/>
          </a:ln>
        </p:spPr>
        <p:txBody>
          <a:bodyPr anchor="ctr">
            <a:normAutofit fontScale="92500" lnSpcReduction="20000"/>
          </a:bodyPr>
          <a:lstStyle/>
          <a:p>
            <a:pPr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28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Not found in anything below $50 price range</a:t>
            </a:r>
          </a:p>
          <a:p>
            <a:pPr>
              <a:lnSpc>
                <a:spcPct val="60000"/>
              </a:lnSpc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28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Mixes foundation and moisturizer</a:t>
            </a:r>
          </a:p>
          <a:p>
            <a:pPr>
              <a:lnSpc>
                <a:spcPct val="60000"/>
              </a:lnSpc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28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Created for tanners on the go</a:t>
            </a:r>
          </a:p>
          <a:p>
            <a:pPr>
              <a:lnSpc>
                <a:spcPct val="60000"/>
              </a:lnSpc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28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Helps shrink pore size and uneven skin tone</a:t>
            </a:r>
          </a:p>
          <a:p>
            <a:pPr>
              <a:lnSpc>
                <a:spcPct val="60000"/>
              </a:lnSpc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28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Matte and airbrush looking finish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C230FE0-ABFF-A448-9992-33FC72C0FA78}"/>
              </a:ext>
            </a:extLst>
          </p:cNvPr>
          <p:cNvSpPr txBox="1"/>
          <p:nvPr/>
        </p:nvSpPr>
        <p:spPr>
          <a:xfrm>
            <a:off x="5943455" y="3231393"/>
            <a:ext cx="5601512" cy="1978559"/>
          </a:xfrm>
          <a:prstGeom prst="rect">
            <a:avLst/>
          </a:prstGeom>
          <a:noFill/>
          <a:ln w="9528" cap="flat">
            <a:solidFill>
              <a:srgbClr val="000000"/>
            </a:solidFill>
            <a:prstDash val="solid"/>
            <a:miter/>
          </a:ln>
        </p:spPr>
        <p:txBody>
          <a:bodyPr anchor="ctr">
            <a:normAutofit/>
          </a:bodyPr>
          <a:lstStyle/>
          <a:p>
            <a:pPr>
              <a:lnSpc>
                <a:spcPct val="70000"/>
              </a:lnSpc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24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Provides a clear complexion</a:t>
            </a:r>
          </a:p>
          <a:p>
            <a:pPr>
              <a:lnSpc>
                <a:spcPct val="70000"/>
              </a:lnSpc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24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Primer for your skin</a:t>
            </a:r>
          </a:p>
          <a:p>
            <a:pPr>
              <a:lnSpc>
                <a:spcPct val="70000"/>
              </a:lnSpc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dirty="0">
                <a:latin typeface="Baskerville" panose="02020502070401020303" pitchFamily="18" charset="0"/>
                <a:ea typeface="Baskerville" panose="02020502070401020303" pitchFamily="18" charset="0"/>
              </a:rPr>
              <a:t>• </a:t>
            </a:r>
            <a:r>
              <a:rPr lang="en-US" sz="24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Allows for deeper hydration, longer lasting tanning results, better penetration of skin care ingredients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9D27C5D-54CA-0E48-B455-F1560A840F57}"/>
              </a:ext>
            </a:extLst>
          </p:cNvPr>
          <p:cNvSpPr txBox="1"/>
          <p:nvPr/>
        </p:nvSpPr>
        <p:spPr>
          <a:xfrm>
            <a:off x="453656" y="1000951"/>
            <a:ext cx="5041073" cy="1611360"/>
          </a:xfrm>
          <a:prstGeom prst="rect">
            <a:avLst/>
          </a:prstGeom>
          <a:noFill/>
          <a:ln w="9528" cap="flat">
            <a:solidFill>
              <a:srgbClr val="000000"/>
            </a:solidFill>
            <a:prstDash val="solid"/>
            <a:miter/>
          </a:ln>
        </p:spPr>
        <p:txBody>
          <a:bodyPr anchor="ctr">
            <a:norm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kern="0" dirty="0">
                <a:solidFill>
                  <a:srgbClr val="FF40FF"/>
                </a:solidFill>
                <a:latin typeface="Bodoni 72 Oldstyle Book" pitchFamily="2" charset="0"/>
                <a:ea typeface="SimSun" pitchFamily="2"/>
              </a:rPr>
              <a:t>BB CREAM</a:t>
            </a: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DC CLASSIC COLLECTION, EH EXCLUSIVE, TANOVATIONS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2CA8C58-E4F2-E242-AF59-02B92BFD692B}"/>
              </a:ext>
            </a:extLst>
          </p:cNvPr>
          <p:cNvSpPr txBox="1"/>
          <p:nvPr/>
        </p:nvSpPr>
        <p:spPr>
          <a:xfrm>
            <a:off x="647033" y="3551197"/>
            <a:ext cx="5041073" cy="1338949"/>
          </a:xfrm>
          <a:prstGeom prst="rect">
            <a:avLst/>
          </a:prstGeom>
          <a:noFill/>
          <a:ln w="9528" cap="flat">
            <a:solidFill>
              <a:srgbClr val="000000"/>
            </a:solidFill>
            <a:prstDash val="solid"/>
            <a:miter/>
          </a:ln>
        </p:spPr>
        <p:txBody>
          <a:bodyPr anchor="ctr">
            <a:normAutofit fontScale="77500" lnSpcReduction="20000"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800" kern="0" dirty="0">
                <a:solidFill>
                  <a:srgbClr val="FF40FF"/>
                </a:solidFill>
                <a:latin typeface="Bodoni 72 Oldstyle Book" pitchFamily="2" charset="0"/>
                <a:ea typeface="SimSun" pitchFamily="2"/>
              </a:rPr>
              <a:t>REVOLUTIONARY 4K BLEND</a:t>
            </a: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1415"/>
              </a:spcAft>
              <a:buSzPct val="100000"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DC CLASSIC COLLECTION, FACE &amp; BODY COLLECTION</a:t>
            </a:r>
          </a:p>
        </p:txBody>
      </p:sp>
    </p:spTree>
    <p:extLst>
      <p:ext uri="{BB962C8B-B14F-4D97-AF65-F5344CB8AC3E}">
        <p14:creationId xmlns:p14="http://schemas.microsoft.com/office/powerpoint/2010/main" val="35619655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06582085-A5A0-A745-8CA5-D9A2686F0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pic>
        <p:nvPicPr>
          <p:cNvPr id="4098" name="Picture 2" descr="Savor — Jacqui&amp;#39;s Gourmet">
            <a:extLst>
              <a:ext uri="{FF2B5EF4-FFF2-40B4-BE49-F238E27FC236}">
                <a16:creationId xmlns:a16="http://schemas.microsoft.com/office/drawing/2014/main" id="{9A2578DB-1413-3547-8ACC-79D1EBE59B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85"/>
          <a:stretch/>
        </p:blipFill>
        <p:spPr bwMode="auto">
          <a:xfrm>
            <a:off x="864781" y="1437481"/>
            <a:ext cx="10462437" cy="398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17928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">
            <a:extLst>
              <a:ext uri="{FF2B5EF4-FFF2-40B4-BE49-F238E27FC236}">
                <a16:creationId xmlns:a16="http://schemas.microsoft.com/office/drawing/2014/main" id="{BD7D57AF-A0F2-8E43-9E89-8CA7374BF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270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Title 1">
            <a:extLst>
              <a:ext uri="{FF2B5EF4-FFF2-40B4-BE49-F238E27FC236}">
                <a16:creationId xmlns:a16="http://schemas.microsoft.com/office/drawing/2014/main" id="{2243AFDE-F424-6341-8DA5-E853D4ACC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550" y="412750"/>
            <a:ext cx="105156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>
              <a:lnSpc>
                <a:spcPct val="90000"/>
              </a:lnSpc>
              <a:spcAft>
                <a:spcPts val="1413"/>
              </a:spcAf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spcAft>
                <a:spcPct val="0"/>
              </a:spcAft>
            </a:pPr>
            <a:r>
              <a:rPr lang="en-US" altLang="en-US" sz="6000" b="1" u="sng">
                <a:latin typeface="BODONI 72 OLDSTYLE BOOK" pitchFamily="2" charset="0"/>
              </a:rPr>
              <a:t>Core Ingredients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08F022D-4E61-B344-8DC2-E08478F1CD63}"/>
              </a:ext>
            </a:extLst>
          </p:cNvPr>
          <p:cNvSpPr txBox="1"/>
          <p:nvPr/>
        </p:nvSpPr>
        <p:spPr>
          <a:xfrm>
            <a:off x="509588" y="1819275"/>
            <a:ext cx="2789237" cy="3473450"/>
          </a:xfrm>
          <a:prstGeom prst="rect">
            <a:avLst/>
          </a:prstGeom>
          <a:solidFill>
            <a:srgbClr val="A5A5A5"/>
          </a:solidFill>
          <a:ln w="12701" cap="flat">
            <a:solidFill>
              <a:srgbClr val="FF40FF"/>
            </a:solidFill>
            <a:prstDash val="solid"/>
            <a:miter/>
          </a:ln>
        </p:spPr>
        <p:txBody>
          <a:bodyPr anchorCtr="1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141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kern="0" dirty="0">
                <a:solidFill>
                  <a:srgbClr val="FFFFFF"/>
                </a:solidFill>
                <a:latin typeface="Bodoni 72 Oldstyle Book" pitchFamily="2" charset="0"/>
                <a:ea typeface="SimSun" pitchFamily="2"/>
              </a:rPr>
              <a:t>Blue Tansy</a:t>
            </a:r>
            <a:r>
              <a:rPr lang="en-US" sz="3600" kern="0" dirty="0">
                <a:solidFill>
                  <a:srgbClr val="FFFFFF"/>
                </a:solidFill>
                <a:effectLst>
                  <a:outerShdw dist="19048" dir="2700000">
                    <a:srgbClr val="000000"/>
                  </a:outerShdw>
                </a:effectLst>
                <a:latin typeface="Bodoni 72 Oldstyle Book" pitchFamily="2" charset="0"/>
                <a:cs typeface="Avant garde medium bt"/>
              </a:rPr>
              <a:t>™</a:t>
            </a:r>
            <a:endParaRPr lang="en-US" sz="3200" kern="0" dirty="0">
              <a:solidFill>
                <a:srgbClr val="FFFFFF"/>
              </a:solidFill>
              <a:latin typeface="Bodoni 72 Oldstyle Book" pitchFamily="2" charset="0"/>
              <a:ea typeface="SimSun" pitchFamily="2"/>
            </a:endParaRPr>
          </a:p>
          <a:p>
            <a:pPr algn="ct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141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6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Flower extract that contains calming and healing properties and uses a blue hue to counteract natural orange tones in the skin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C2F718E-E1E7-1D4C-8C90-7E2D7E8F0DE8}"/>
              </a:ext>
            </a:extLst>
          </p:cNvPr>
          <p:cNvSpPr txBox="1"/>
          <p:nvPr/>
        </p:nvSpPr>
        <p:spPr>
          <a:xfrm>
            <a:off x="3540125" y="1951038"/>
            <a:ext cx="2409825" cy="3209925"/>
          </a:xfrm>
          <a:prstGeom prst="rect">
            <a:avLst/>
          </a:prstGeom>
          <a:solidFill>
            <a:srgbClr val="A5A5A5"/>
          </a:solidFill>
          <a:ln w="12701" cap="flat">
            <a:solidFill>
              <a:srgbClr val="FF40FF"/>
            </a:solidFill>
            <a:prstDash val="solid"/>
            <a:miter/>
          </a:ln>
        </p:spPr>
        <p:txBody>
          <a:bodyPr anchorCtr="1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141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kern="0">
                <a:solidFill>
                  <a:srgbClr val="FFFFFF"/>
                </a:solidFill>
                <a:latin typeface="Bodoni 72 Oldstyle Book" pitchFamily="2" charset="0"/>
                <a:ea typeface="SimSun" pitchFamily="2"/>
              </a:rPr>
              <a:t>SunXtend</a:t>
            </a:r>
            <a:r>
              <a:rPr lang="en-US" sz="3200" kern="0">
                <a:solidFill>
                  <a:srgbClr val="FFFFFF"/>
                </a:solidFill>
                <a:effectLst>
                  <a:outerShdw dist="19048" dir="2700000">
                    <a:srgbClr val="000000"/>
                  </a:outerShdw>
                </a:effectLst>
                <a:latin typeface="Bodoni 72 Oldstyle Book" pitchFamily="2" charset="0"/>
                <a:cs typeface="Avant garde medium bt"/>
              </a:rPr>
              <a:t>™</a:t>
            </a:r>
            <a:endParaRPr lang="en-US" sz="3200" kern="0">
              <a:solidFill>
                <a:srgbClr val="FFFFFF"/>
              </a:solidFill>
              <a:latin typeface="Bodoni 72 Oldstyle Book" pitchFamily="2" charset="0"/>
              <a:ea typeface="SimSun" pitchFamily="2"/>
            </a:endParaRPr>
          </a:p>
          <a:p>
            <a:pPr algn="ct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141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000" kern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Works to prevent color fading and extends the life of your tan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2599D50-D7B7-754B-BFAD-C060E966538F}"/>
              </a:ext>
            </a:extLst>
          </p:cNvPr>
          <p:cNvSpPr txBox="1"/>
          <p:nvPr/>
        </p:nvSpPr>
        <p:spPr>
          <a:xfrm>
            <a:off x="9269413" y="1951038"/>
            <a:ext cx="2487612" cy="3209925"/>
          </a:xfrm>
          <a:prstGeom prst="rect">
            <a:avLst/>
          </a:prstGeom>
          <a:solidFill>
            <a:srgbClr val="A5A5A5"/>
          </a:solidFill>
          <a:ln w="12701" cap="flat">
            <a:solidFill>
              <a:srgbClr val="FF40FF"/>
            </a:solidFill>
            <a:prstDash val="solid"/>
            <a:miter/>
          </a:ln>
        </p:spPr>
        <p:txBody>
          <a:bodyPr anchorCtr="1">
            <a:norm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141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500" kern="0" dirty="0" err="1">
                <a:solidFill>
                  <a:srgbClr val="FFFFFF"/>
                </a:solidFill>
                <a:latin typeface="Bodoni 72 Oldstyle Book" pitchFamily="2" charset="0"/>
                <a:ea typeface="SimSun" pitchFamily="2"/>
              </a:rPr>
              <a:t>FreskTek</a:t>
            </a:r>
            <a:r>
              <a:rPr lang="en-US" sz="3500" kern="0" dirty="0">
                <a:solidFill>
                  <a:srgbClr val="FFFFFF"/>
                </a:solidFill>
                <a:effectLst>
                  <a:outerShdw dist="19048" dir="2700000">
                    <a:srgbClr val="000000"/>
                  </a:outerShdw>
                </a:effectLst>
                <a:latin typeface="Bodoni 72 Oldstyle Book" pitchFamily="2" charset="0"/>
                <a:cs typeface="Avant garde medium bt"/>
              </a:rPr>
              <a:t>™</a:t>
            </a:r>
            <a:endParaRPr lang="en-US" sz="3500" kern="0" dirty="0">
              <a:solidFill>
                <a:srgbClr val="FFFFFF"/>
              </a:solidFill>
              <a:latin typeface="Bodoni 72 Oldstyle Book" pitchFamily="2" charset="0"/>
              <a:ea typeface="SimSun" pitchFamily="2"/>
            </a:endParaRPr>
          </a:p>
          <a:p>
            <a:pPr algn="ct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141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0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A proprietary blend of deodorizing and skin freshening ingredients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9791F02-3CA9-A645-86DF-8C5C7D88BB8E}"/>
              </a:ext>
            </a:extLst>
          </p:cNvPr>
          <p:cNvSpPr txBox="1"/>
          <p:nvPr/>
        </p:nvSpPr>
        <p:spPr>
          <a:xfrm>
            <a:off x="6231731" y="2317750"/>
            <a:ext cx="2755900" cy="2476500"/>
          </a:xfrm>
          <a:prstGeom prst="rect">
            <a:avLst/>
          </a:prstGeom>
          <a:solidFill>
            <a:srgbClr val="A5A5A5"/>
          </a:solidFill>
          <a:ln w="12701" cap="flat">
            <a:solidFill>
              <a:srgbClr val="FF40FF"/>
            </a:solidFill>
            <a:prstDash val="solid"/>
            <a:miter/>
          </a:ln>
        </p:spPr>
        <p:txBody>
          <a:bodyPr anchorCtr="1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141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000" kern="0" dirty="0" err="1">
                <a:solidFill>
                  <a:srgbClr val="FFFFFF"/>
                </a:solidFill>
                <a:latin typeface="Bodoni 72 Oldstyle Book" pitchFamily="2" charset="0"/>
                <a:ea typeface="SimSun" pitchFamily="2"/>
              </a:rPr>
              <a:t>MelaTime</a:t>
            </a:r>
            <a:r>
              <a:rPr lang="en-US" sz="4000" kern="0" dirty="0">
                <a:solidFill>
                  <a:srgbClr val="FFFFFF"/>
                </a:solidFill>
                <a:effectLst>
                  <a:outerShdw dist="19048" dir="2700000">
                    <a:srgbClr val="000000"/>
                  </a:outerShdw>
                </a:effectLst>
                <a:latin typeface="Bodoni 72 Oldstyle Book" pitchFamily="2" charset="0"/>
                <a:cs typeface="Avant garde medium bt"/>
              </a:rPr>
              <a:t>™</a:t>
            </a:r>
            <a:endParaRPr lang="en-US" sz="4000" kern="0" dirty="0">
              <a:solidFill>
                <a:srgbClr val="FFFFFF"/>
              </a:solidFill>
              <a:latin typeface="Bodoni 72 Oldstyle Book" pitchFamily="2" charset="0"/>
              <a:ea typeface="SimSun" pitchFamily="2"/>
            </a:endParaRPr>
          </a:p>
          <a:p>
            <a:pPr algn="ct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141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Melanin booster for faster, darker results</a:t>
            </a:r>
          </a:p>
        </p:txBody>
      </p:sp>
    </p:spTree>
    <p:extLst>
      <p:ext uri="{BB962C8B-B14F-4D97-AF65-F5344CB8AC3E}">
        <p14:creationId xmlns:p14="http://schemas.microsoft.com/office/powerpoint/2010/main" val="2070154965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1">
            <a:extLst>
              <a:ext uri="{FF2B5EF4-FFF2-40B4-BE49-F238E27FC236}">
                <a16:creationId xmlns:a16="http://schemas.microsoft.com/office/drawing/2014/main" id="{8D2EB176-9D1A-0F45-BCBC-F7729DA0AA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0" name="Title 1">
            <a:extLst>
              <a:ext uri="{FF2B5EF4-FFF2-40B4-BE49-F238E27FC236}">
                <a16:creationId xmlns:a16="http://schemas.microsoft.com/office/drawing/2014/main" id="{FA749A23-FACD-1541-BC50-ABBE8E83BC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550" y="412750"/>
            <a:ext cx="105156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>
              <a:lnSpc>
                <a:spcPct val="90000"/>
              </a:lnSpc>
              <a:spcAft>
                <a:spcPts val="1413"/>
              </a:spcAf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 sz="240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spcAft>
                <a:spcPct val="0"/>
              </a:spcAft>
            </a:pPr>
            <a:r>
              <a:rPr lang="en-US" altLang="en-US" sz="6000" b="1" u="sng">
                <a:latin typeface="BODONI 72 OLDSTYLE BOOK" pitchFamily="2" charset="0"/>
              </a:rPr>
              <a:t>Core Ingredients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57CC192-0CA9-BA49-BAB9-857C748289C3}"/>
              </a:ext>
            </a:extLst>
          </p:cNvPr>
          <p:cNvSpPr txBox="1"/>
          <p:nvPr/>
        </p:nvSpPr>
        <p:spPr>
          <a:xfrm>
            <a:off x="8680449" y="2091338"/>
            <a:ext cx="2562225" cy="2883224"/>
          </a:xfrm>
          <a:prstGeom prst="rect">
            <a:avLst/>
          </a:prstGeom>
          <a:solidFill>
            <a:srgbClr val="A5A5A5"/>
          </a:solidFill>
          <a:ln w="12701" cap="flat">
            <a:solidFill>
              <a:srgbClr val="FF40FF"/>
            </a:solidFill>
            <a:prstDash val="solid"/>
            <a:miter/>
          </a:ln>
        </p:spPr>
        <p:txBody>
          <a:bodyPr anchorCtr="1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141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kern="0" dirty="0" err="1">
                <a:solidFill>
                  <a:srgbClr val="FFFFFF"/>
                </a:solidFill>
                <a:latin typeface="Bodoni 72 Oldstyle Book" pitchFamily="2" charset="0"/>
                <a:ea typeface="SimSun" pitchFamily="2"/>
              </a:rPr>
              <a:t>Bodyfit</a:t>
            </a:r>
            <a:r>
              <a:rPr lang="en-US" sz="3600" kern="0" dirty="0">
                <a:solidFill>
                  <a:srgbClr val="FFFFFF"/>
                </a:solidFill>
                <a:effectLst>
                  <a:outerShdw dist="19048" dir="2700000">
                    <a:srgbClr val="000000"/>
                  </a:outerShdw>
                </a:effectLst>
                <a:latin typeface="Bodoni 72 Oldstyle Book" pitchFamily="2" charset="0"/>
                <a:cs typeface="Avant garde medium bt"/>
              </a:rPr>
              <a:t>™</a:t>
            </a:r>
            <a:endParaRPr lang="en-US" sz="3600" kern="0" dirty="0">
              <a:solidFill>
                <a:srgbClr val="FFFFFF"/>
              </a:solidFill>
              <a:latin typeface="Bodoni 72 Oldstyle Book" pitchFamily="2" charset="0"/>
              <a:ea typeface="SimSun" pitchFamily="2"/>
            </a:endParaRPr>
          </a:p>
          <a:p>
            <a:pPr algn="ct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141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Reduces the appearance of cellulite and restore firmness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45C0607-673C-ED44-9773-97B0BBA3CAC6}"/>
              </a:ext>
            </a:extLst>
          </p:cNvPr>
          <p:cNvSpPr txBox="1"/>
          <p:nvPr/>
        </p:nvSpPr>
        <p:spPr>
          <a:xfrm>
            <a:off x="4401343" y="1531938"/>
            <a:ext cx="3783013" cy="4002024"/>
          </a:xfrm>
          <a:prstGeom prst="rect">
            <a:avLst/>
          </a:prstGeom>
          <a:solidFill>
            <a:srgbClr val="A5A5A5"/>
          </a:solidFill>
          <a:ln w="12701" cap="flat">
            <a:solidFill>
              <a:srgbClr val="FF40FF"/>
            </a:solidFill>
            <a:prstDash val="solid"/>
            <a:miter/>
          </a:ln>
        </p:spPr>
        <p:txBody>
          <a:bodyPr anchorCtr="1">
            <a:norm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1415"/>
              </a:spcAft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kern="0" dirty="0">
                <a:solidFill>
                  <a:srgbClr val="FFFFFF"/>
                </a:solidFill>
                <a:latin typeface="Bodoni 72 Oldstyle Book" pitchFamily="2" charset="0"/>
                <a:ea typeface="SimSun" pitchFamily="2"/>
              </a:rPr>
              <a:t>Advanced </a:t>
            </a:r>
            <a:r>
              <a:rPr lang="en-US" sz="3600" kern="0" dirty="0" err="1">
                <a:solidFill>
                  <a:srgbClr val="FFFFFF"/>
                </a:solidFill>
                <a:latin typeface="Bodoni 72 Oldstyle Book" pitchFamily="2" charset="0"/>
                <a:ea typeface="SimSun" pitchFamily="2"/>
              </a:rPr>
              <a:t>Matrixyl</a:t>
            </a:r>
            <a:r>
              <a:rPr lang="en-US" sz="3600" kern="0" dirty="0">
                <a:solidFill>
                  <a:srgbClr val="FFFFFF"/>
                </a:solidFill>
                <a:latin typeface="Bodoni 72 Oldstyle Book" pitchFamily="2" charset="0"/>
                <a:ea typeface="SimSun" pitchFamily="2"/>
              </a:rPr>
              <a:t> </a:t>
            </a:r>
            <a:r>
              <a:rPr lang="en-US" sz="3600" kern="0" dirty="0" err="1">
                <a:solidFill>
                  <a:srgbClr val="FFFFFF"/>
                </a:solidFill>
                <a:latin typeface="Bodoni 72 Oldstyle Book" pitchFamily="2" charset="0"/>
                <a:ea typeface="SimSun" pitchFamily="2"/>
              </a:rPr>
              <a:t>Synthe</a:t>
            </a:r>
            <a:r>
              <a:rPr lang="en-US" sz="3600" kern="0" dirty="0">
                <a:solidFill>
                  <a:srgbClr val="FFFFFF"/>
                </a:solidFill>
                <a:latin typeface="Bodoni 72 Oldstyle Book" pitchFamily="2" charset="0"/>
                <a:ea typeface="SimSun" pitchFamily="2"/>
              </a:rPr>
              <a:t> 6</a:t>
            </a:r>
            <a:r>
              <a:rPr lang="en-US" sz="3600" kern="0" dirty="0">
                <a:solidFill>
                  <a:srgbClr val="FFFFFF"/>
                </a:solidFill>
                <a:effectLst>
                  <a:outerShdw dist="19048" dir="2700000">
                    <a:srgbClr val="000000"/>
                  </a:outerShdw>
                </a:effectLst>
                <a:latin typeface="Bodoni 72 Oldstyle Book" pitchFamily="2" charset="0"/>
                <a:cs typeface="Avant garde medium bt"/>
              </a:rPr>
              <a:t>™</a:t>
            </a:r>
            <a:endParaRPr lang="en-US" sz="3600" kern="0" dirty="0">
              <a:solidFill>
                <a:srgbClr val="FFFFFF"/>
              </a:solidFill>
              <a:latin typeface="Bodoni 72 Oldstyle Book" pitchFamily="2" charset="0"/>
              <a:ea typeface="SimSun" pitchFamily="2"/>
            </a:endParaRPr>
          </a:p>
          <a:p>
            <a:pPr algn="ct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1415"/>
              </a:spcAft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Powerful anti-aging peptide that reduces the appearance of fine lines and wrinkles for long lasting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9B15A01-E1C8-C945-9957-09126953C2C5}"/>
              </a:ext>
            </a:extLst>
          </p:cNvPr>
          <p:cNvSpPr txBox="1"/>
          <p:nvPr/>
        </p:nvSpPr>
        <p:spPr>
          <a:xfrm>
            <a:off x="1035050" y="1781144"/>
            <a:ext cx="2976562" cy="3503612"/>
          </a:xfrm>
          <a:prstGeom prst="rect">
            <a:avLst/>
          </a:prstGeom>
          <a:solidFill>
            <a:srgbClr val="A5A5A5"/>
          </a:solidFill>
          <a:ln w="12701" cap="flat">
            <a:solidFill>
              <a:srgbClr val="FF40FF"/>
            </a:solidFill>
            <a:prstDash val="solid"/>
            <a:miter/>
          </a:ln>
        </p:spPr>
        <p:txBody>
          <a:bodyPr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141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kern="0" dirty="0" err="1">
                <a:solidFill>
                  <a:srgbClr val="FFFFFF"/>
                </a:solidFill>
                <a:latin typeface="Bodoni 72 Oldstyle Book" pitchFamily="2" charset="0"/>
                <a:ea typeface="SimSun" pitchFamily="2"/>
              </a:rPr>
              <a:t>Renovage</a:t>
            </a:r>
            <a:r>
              <a:rPr lang="en-US" sz="3600" kern="0" dirty="0">
                <a:solidFill>
                  <a:srgbClr val="FFFFFF"/>
                </a:solidFill>
                <a:effectLst>
                  <a:outerShdw dist="19048" dir="2700000">
                    <a:srgbClr val="000000"/>
                  </a:outerShdw>
                </a:effectLst>
                <a:latin typeface="Bodoni 72 Oldstyle Book" pitchFamily="2" charset="0"/>
                <a:cs typeface="Avant garde medium bt"/>
              </a:rPr>
              <a:t>™</a:t>
            </a:r>
            <a:endParaRPr lang="en-US" sz="3600" kern="0" dirty="0">
              <a:solidFill>
                <a:srgbClr val="FFFFFF"/>
              </a:solidFill>
              <a:latin typeface="Bodoni 72 Oldstyle Book" pitchFamily="2" charset="0"/>
              <a:ea typeface="SimSun" pitchFamily="2"/>
            </a:endParaRPr>
          </a:p>
          <a:p>
            <a:pPr algn="ct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141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kern="0" dirty="0">
                <a:solidFill>
                  <a:srgbClr val="000000"/>
                </a:solidFill>
                <a:latin typeface="Bodoni 72 Oldstyle Book" pitchFamily="2" charset="0"/>
                <a:ea typeface="SimSun" pitchFamily="2"/>
              </a:rPr>
              <a:t>Targets the appearance of wrinkles and aging; firm, hydrates and plumps the skin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1415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 kern="0" dirty="0">
              <a:solidFill>
                <a:srgbClr val="000000"/>
              </a:solidFill>
              <a:latin typeface="Bodoni 72 Oldstyle Book" pitchFamily="2" charset="0"/>
              <a:ea typeface="SimSun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168049936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id="{7E07BAB6-03F3-BE42-BE07-29F9BD339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E99BE3-9D30-E848-9FFB-54E5FB4D5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Why is there a heavy focus on skincare?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6F9AB-26E2-EB4B-904D-4D16FC8B45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latin typeface="Bodoni 72 Book" pitchFamily="2" charset="0"/>
              </a:rPr>
              <a:t>Not a skincare business, but we are tanning skincare</a:t>
            </a:r>
          </a:p>
          <a:p>
            <a:r>
              <a:rPr lang="en-US" dirty="0">
                <a:latin typeface="Bodoni 72 Book" pitchFamily="2" charset="0"/>
              </a:rPr>
              <a:t>Aging affects all of our skin, not just selected areas</a:t>
            </a:r>
          </a:p>
          <a:p>
            <a:pPr lvl="1"/>
            <a:r>
              <a:rPr lang="en-US" dirty="0">
                <a:latin typeface="Bodoni 72 Book" pitchFamily="2" charset="0"/>
              </a:rPr>
              <a:t>Need to take care of everything</a:t>
            </a:r>
          </a:p>
          <a:p>
            <a:r>
              <a:rPr lang="en-US" dirty="0">
                <a:latin typeface="Bodoni 72 Book" pitchFamily="2" charset="0"/>
              </a:rPr>
              <a:t>Our tanning skincare formulas begin with one of the best all around ingredients – Aloe Vera</a:t>
            </a:r>
          </a:p>
          <a:p>
            <a:r>
              <a:rPr lang="en-US" dirty="0">
                <a:latin typeface="Bodoni 72 Book" pitchFamily="2" charset="0"/>
              </a:rPr>
              <a:t>Our skincare ingredients can be found in ALL our products, not just tanning lotions!</a:t>
            </a:r>
          </a:p>
          <a:p>
            <a:pPr lvl="1"/>
            <a:r>
              <a:rPr lang="en-US" dirty="0">
                <a:latin typeface="Bodoni 72 Book" pitchFamily="2" charset="0"/>
              </a:rPr>
              <a:t>Tan Extenders/Moisturizers &amp; Body Washes</a:t>
            </a:r>
          </a:p>
          <a:p>
            <a:pPr lvl="1"/>
            <a:r>
              <a:rPr lang="en-US" dirty="0">
                <a:latin typeface="Bodoni 72 Book" pitchFamily="2" charset="0"/>
              </a:rPr>
              <a:t>Facial Products</a:t>
            </a:r>
          </a:p>
          <a:p>
            <a:pPr lvl="1"/>
            <a:r>
              <a:rPr lang="en-US" dirty="0">
                <a:latin typeface="Bodoni 72 Book" pitchFamily="2" charset="0"/>
              </a:rPr>
              <a:t>Sunless Products</a:t>
            </a:r>
          </a:p>
          <a:p>
            <a:r>
              <a:rPr lang="en-US" dirty="0">
                <a:latin typeface="Bodoni 72 Book" pitchFamily="2" charset="0"/>
              </a:rPr>
              <a:t>Being able to understand the basics of Devoted Creations products, you are able to talk about every product.</a:t>
            </a:r>
          </a:p>
        </p:txBody>
      </p:sp>
    </p:spTree>
    <p:extLst>
      <p:ext uri="{BB962C8B-B14F-4D97-AF65-F5344CB8AC3E}">
        <p14:creationId xmlns:p14="http://schemas.microsoft.com/office/powerpoint/2010/main" val="11122626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ith long hair&#10;&#10;Description automatically generated with low confidence">
            <a:extLst>
              <a:ext uri="{FF2B5EF4-FFF2-40B4-BE49-F238E27FC236}">
                <a16:creationId xmlns:a16="http://schemas.microsoft.com/office/drawing/2014/main" id="{E2B5E4AF-2870-F14C-989B-1F70069EC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F63164-E71B-5B43-9F44-65ECC34A44B4}"/>
              </a:ext>
            </a:extLst>
          </p:cNvPr>
          <p:cNvSpPr txBox="1"/>
          <p:nvPr/>
        </p:nvSpPr>
        <p:spPr>
          <a:xfrm>
            <a:off x="7179353" y="2351341"/>
            <a:ext cx="484007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Megan Racine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National Sales Trainer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megan@devotedcreations.com</a:t>
            </a:r>
            <a:endParaRPr lang="en-US" sz="2800" dirty="0">
              <a:solidFill>
                <a:schemeClr val="bg1"/>
              </a:solidFill>
              <a:latin typeface="Baskerville" panose="02020502070401020303" pitchFamily="18" charset="0"/>
              <a:ea typeface="Baskerville" panose="02020502070401020303" pitchFamily="18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813.361.1866</a:t>
            </a:r>
          </a:p>
        </p:txBody>
      </p:sp>
    </p:spTree>
    <p:extLst>
      <p:ext uri="{BB962C8B-B14F-4D97-AF65-F5344CB8AC3E}">
        <p14:creationId xmlns:p14="http://schemas.microsoft.com/office/powerpoint/2010/main" val="3143750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17341CC7-8851-4C49-959F-C478CE9ACF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B0D277-277F-DA46-8BC4-BA2AD7161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150361"/>
          </a:xfrm>
        </p:spPr>
        <p:txBody>
          <a:bodyPr>
            <a:normAutofit/>
          </a:bodyPr>
          <a:lstStyle/>
          <a:p>
            <a:pPr algn="ctr"/>
            <a:r>
              <a:rPr lang="en-US" sz="7200" dirty="0">
                <a:latin typeface="Bodoni 72 Book" pitchFamily="2" charset="0"/>
              </a:rPr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64D85F-B04A-144D-A28D-B0DAAA3F3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0749"/>
            <a:ext cx="10515600" cy="377621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dirty="0">
                <a:latin typeface="Bodoni 72 Book" pitchFamily="2" charset="0"/>
              </a:rPr>
              <a:t>Skin types</a:t>
            </a:r>
          </a:p>
          <a:p>
            <a:pPr marL="0" indent="0" algn="ctr">
              <a:buNone/>
            </a:pPr>
            <a:r>
              <a:rPr lang="en-US" sz="4800" dirty="0">
                <a:latin typeface="Bodoni 72 Book" pitchFamily="2" charset="0"/>
              </a:rPr>
              <a:t>Devoted Creations lotion basics</a:t>
            </a:r>
          </a:p>
          <a:p>
            <a:pPr marL="0" indent="0" algn="ctr">
              <a:buNone/>
            </a:pPr>
            <a:r>
              <a:rPr lang="en-US" sz="4800" dirty="0">
                <a:latin typeface="Bodoni 72 Book" pitchFamily="2" charset="0"/>
              </a:rPr>
              <a:t>Skincare focus</a:t>
            </a:r>
          </a:p>
        </p:txBody>
      </p:sp>
    </p:spTree>
    <p:extLst>
      <p:ext uri="{BB962C8B-B14F-4D97-AF65-F5344CB8AC3E}">
        <p14:creationId xmlns:p14="http://schemas.microsoft.com/office/powerpoint/2010/main" val="3142457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FA1068F5-B91D-B947-80D3-534BF86EAC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484312B-3BF4-DC4D-89BB-2A78080812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4" y="769228"/>
            <a:ext cx="11756571" cy="5319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133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B6FC9DD2-D60A-2C44-A1B7-01C65804DB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56C3E1B-0B7F-A347-9CE4-D0FEA6C43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Skin Type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162E9-5657-194D-84C9-9B3ADA3ABF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22257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Pale skin that always burns and never tans</a:t>
            </a:r>
          </a:p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Light blue, gray or green eyes </a:t>
            </a:r>
          </a:p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Hair is naturally blonde or red</a:t>
            </a:r>
          </a:p>
          <a:p>
            <a:pPr marL="0" indent="0">
              <a:buNone/>
            </a:pPr>
            <a:endParaRPr lang="en-US" dirty="0">
              <a:latin typeface="Bodoni 72 Book" pitchFamily="2" charset="0"/>
            </a:endParaRPr>
          </a:p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**Spray tan clients</a:t>
            </a:r>
          </a:p>
          <a:p>
            <a:endParaRPr lang="en-US" dirty="0">
              <a:latin typeface="Bodoni 72 Book" pitchFamily="2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FAED0EA-0C68-1744-8B43-7BD5C341C1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03" r="81975"/>
          <a:stretch/>
        </p:blipFill>
        <p:spPr bwMode="auto">
          <a:xfrm>
            <a:off x="7126514" y="1027563"/>
            <a:ext cx="2554516" cy="4802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842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A74680A-AAAD-9B42-9DB3-439A1DC3EB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CB6712-A850-AF43-9FE8-77A64E43A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Skin Type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BF6011-E3A0-AE43-AE84-D2E03EC39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98029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Blue, gray or green eyes </a:t>
            </a:r>
          </a:p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Naturally blonde hair or brown hair </a:t>
            </a:r>
          </a:p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Skin is fairly light but may build a  tan with repeated exposure to the sun</a:t>
            </a:r>
          </a:p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Skin is more likely to burn and then peel away, and you may notice freckles if you spend too much time outdoors</a:t>
            </a:r>
          </a:p>
          <a:p>
            <a:endParaRPr lang="en-US" dirty="0">
              <a:latin typeface="Bodoni 72 Book" pitchFamily="2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B1B867C-F9D1-E247-8343-E83B73DA4F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3" t="25648" r="65803"/>
          <a:stretch/>
        </p:blipFill>
        <p:spPr bwMode="auto">
          <a:xfrm>
            <a:off x="7024915" y="958258"/>
            <a:ext cx="2538726" cy="4941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8551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CD439548-41BC-DD4C-824A-AD18142EB0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5C48B8D-D128-584D-9845-F0662E036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Skin Type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750861-830B-E44E-800C-D9C1950CC6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751286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Those who tend to have sensitive skin that will burn from time to time, but usually tans slightly after the burn</a:t>
            </a:r>
          </a:p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Golden undertone to your skin</a:t>
            </a:r>
          </a:p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Hazel or brown eyes </a:t>
            </a:r>
          </a:p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Hair will be light to medium brown, or possibly even dark blonde</a:t>
            </a:r>
          </a:p>
          <a:p>
            <a:endParaRPr lang="en-US" dirty="0">
              <a:latin typeface="Bodoni 72 Book" pitchFamily="2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01F4E2B-0DD0-0941-B789-B53A3E933A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6" t="24830" r="50000"/>
          <a:stretch/>
        </p:blipFill>
        <p:spPr bwMode="auto">
          <a:xfrm>
            <a:off x="7068457" y="948046"/>
            <a:ext cx="2467428" cy="4961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6801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D8D0E216-AFA3-2A41-9229-276A405817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3F7ECF-37CC-BF42-B760-634C20890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Skin Type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1767E7-1A5E-0B4F-9060-66C7A4CDA3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3594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Generally tan and may have olive-colored skin</a:t>
            </a:r>
          </a:p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Most likely have dark eyes and dark brown hair</a:t>
            </a:r>
          </a:p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If exposed for too long, skin can still burn</a:t>
            </a:r>
          </a:p>
          <a:p>
            <a:endParaRPr lang="en-US" dirty="0">
              <a:latin typeface="Bodoni 72 Book" pitchFamily="2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393C29A-EF07-AB4A-9A95-ECBFB1070E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78" t="25092" r="33609"/>
          <a:stretch/>
        </p:blipFill>
        <p:spPr bwMode="auto">
          <a:xfrm>
            <a:off x="7135405" y="925036"/>
            <a:ext cx="2322287" cy="4795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4224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34A65EA-8D05-0946-A0FF-9CD2A6EDFE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6F95397-22F5-1145-B3AD-429B782DF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Skin Type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21EEA6-B259-B447-AE02-AD71ECA28A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80314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Skin is generally brown or dark brown, and so are your eyes. </a:t>
            </a:r>
          </a:p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Hair will naturally be quite dark as well. </a:t>
            </a:r>
          </a:p>
          <a:p>
            <a:pPr marL="0" indent="0">
              <a:buNone/>
            </a:pPr>
            <a:r>
              <a:rPr lang="en-US" dirty="0">
                <a:latin typeface="Bodoni 72 Book" pitchFamily="2" charset="0"/>
              </a:rPr>
              <a:t>May not have burned in the sun in a very long time and simply tan beautifully. 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51017F4-2673-ED4E-A7F7-4FEC5936E6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7" t="22647" r="16913"/>
          <a:stretch/>
        </p:blipFill>
        <p:spPr bwMode="auto">
          <a:xfrm>
            <a:off x="7263310" y="748176"/>
            <a:ext cx="2322285" cy="495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87592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4521</TotalTime>
  <Words>1179</Words>
  <Application>Microsoft Macintosh PowerPoint</Application>
  <PresentationFormat>Widescreen</PresentationFormat>
  <Paragraphs>168</Paragraphs>
  <Slides>29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40" baseType="lpstr">
      <vt:lpstr>Arial</vt:lpstr>
      <vt:lpstr>Baskerville</vt:lpstr>
      <vt:lpstr>Bodoni 72 Book</vt:lpstr>
      <vt:lpstr>Bodoni 72 Oldstyle Book</vt:lpstr>
      <vt:lpstr>Bodoni 72 Oldstyle Book</vt:lpstr>
      <vt:lpstr>Calibri</vt:lpstr>
      <vt:lpstr>Calibri Light</vt:lpstr>
      <vt:lpstr>Rastanty Cortez</vt:lpstr>
      <vt:lpstr>Times New Roman</vt:lpstr>
      <vt:lpstr>Wingdings</vt:lpstr>
      <vt:lpstr>Office Theme</vt:lpstr>
      <vt:lpstr>Understanding Lotion</vt:lpstr>
      <vt:lpstr>Recap</vt:lpstr>
      <vt:lpstr>Overview</vt:lpstr>
      <vt:lpstr>PowerPoint Presentation</vt:lpstr>
      <vt:lpstr>Skin Type 1</vt:lpstr>
      <vt:lpstr>Skin Type 2</vt:lpstr>
      <vt:lpstr>Skin Type 3</vt:lpstr>
      <vt:lpstr>Skin Type 4</vt:lpstr>
      <vt:lpstr>Skin Type 5</vt:lpstr>
      <vt:lpstr>Skin Type 6</vt:lpstr>
      <vt:lpstr>Why is this important?</vt:lpstr>
      <vt:lpstr>Devoted Creations Lotion Basics</vt:lpstr>
      <vt:lpstr>Importance of Using Lotion</vt:lpstr>
      <vt:lpstr>Hydration</vt:lpstr>
      <vt:lpstr>Tyrosine</vt:lpstr>
      <vt:lpstr>Skincare</vt:lpstr>
      <vt:lpstr>Types of Lotion</vt:lpstr>
      <vt:lpstr>Accelerators</vt:lpstr>
      <vt:lpstr>Bronzers</vt:lpstr>
      <vt:lpstr>Tingle</vt:lpstr>
      <vt:lpstr>Bases of Lotion =  the way it will make your skin feel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Why is there a heavy focus on skincare?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Lotion</dc:title>
  <dc:creator>Megan Racine</dc:creator>
  <cp:lastModifiedBy>Megan Racine</cp:lastModifiedBy>
  <cp:revision>3</cp:revision>
  <dcterms:created xsi:type="dcterms:W3CDTF">2022-07-29T16:44:56Z</dcterms:created>
  <dcterms:modified xsi:type="dcterms:W3CDTF">2022-08-03T15:33:45Z</dcterms:modified>
</cp:coreProperties>
</file>